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211" r:id="rId1"/>
  </p:sldMasterIdLst>
  <p:notesMasterIdLst>
    <p:notesMasterId r:id="rId12"/>
  </p:notesMasterIdLst>
  <p:sldIdLst>
    <p:sldId id="257" r:id="rId2"/>
    <p:sldId id="258" r:id="rId3"/>
    <p:sldId id="268" r:id="rId4"/>
    <p:sldId id="269" r:id="rId5"/>
    <p:sldId id="276" r:id="rId6"/>
    <p:sldId id="277" r:id="rId7"/>
    <p:sldId id="279" r:id="rId8"/>
    <p:sldId id="273" r:id="rId9"/>
    <p:sldId id="274" r:id="rId10"/>
    <p:sldId id="275" r:id="rId11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E008D4-F6A0-E1D8-EC24-259497A4BB64}" name="Clean Water" initials="CW" userId="Clean Wa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1810" y="-19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98FB7-99D1-4930-A170-71CFDA827083}" type="datetimeFigureOut">
              <a:rPr lang="en-GB" smtClean="0"/>
              <a:t>13/12/2025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6405F-B2CD-42F0-A9F0-4770F9095B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30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59" y="243839"/>
            <a:ext cx="6583680" cy="865632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364" y="1176501"/>
            <a:ext cx="5606415" cy="390144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45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612" y="5159514"/>
            <a:ext cx="4931921" cy="1850887"/>
          </a:xfrm>
        </p:spPr>
        <p:txBody>
          <a:bodyPr>
            <a:normAutofit/>
          </a:bodyPr>
          <a:lstStyle>
            <a:lvl1pPr marL="0" indent="0" algn="ctr">
              <a:spcBef>
                <a:spcPts val="750"/>
              </a:spcBef>
              <a:buNone/>
              <a:defRPr sz="1350">
                <a:solidFill>
                  <a:srgbClr val="FFFFFF"/>
                </a:solidFill>
              </a:defRPr>
            </a:lvl1pPr>
            <a:lvl2pPr marL="257175" indent="0" algn="ctr">
              <a:buNone/>
              <a:defRPr sz="1350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112997" y="4978400"/>
            <a:ext cx="462915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79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75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5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64" y="1564767"/>
            <a:ext cx="5606415" cy="390144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45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834" y="5539360"/>
            <a:ext cx="4932617" cy="1818408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>
                <a:solidFill>
                  <a:schemeClr val="accent1"/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114425" y="5360544"/>
            <a:ext cx="46291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2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38" y="2743199"/>
            <a:ext cx="2674620" cy="536448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532" y="2743200"/>
            <a:ext cx="2674620" cy="536448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24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8" y="2668681"/>
            <a:ext cx="2674620" cy="103632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38" y="3628644"/>
            <a:ext cx="2674620" cy="451104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6410" y="2665376"/>
            <a:ext cx="2674620" cy="103632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6410" y="3625763"/>
            <a:ext cx="2674620" cy="451104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05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947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407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463040"/>
            <a:ext cx="2125980" cy="23164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6985" y="1463040"/>
            <a:ext cx="3112229" cy="621792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3779520"/>
            <a:ext cx="2125980" cy="39014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094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463040"/>
            <a:ext cx="2125980" cy="23164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4331" y="1426464"/>
            <a:ext cx="3193277" cy="6193537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1575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3779520"/>
            <a:ext cx="2125980" cy="38404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500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38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1016000"/>
            <a:ext cx="1307306" cy="721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938" y="1016000"/>
            <a:ext cx="4179094" cy="721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60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" y="243840"/>
            <a:ext cx="6583680" cy="86563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38" y="812800"/>
            <a:ext cx="5554980" cy="1808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9" y="2743200"/>
            <a:ext cx="5553490" cy="538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35" y="8298440"/>
            <a:ext cx="131010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/>
                </a:solidFill>
              </a:defRPr>
            </a:lvl1pPr>
          </a:lstStyle>
          <a:p>
            <a:pPr marR="5080" algn="r">
              <a:lnSpc>
                <a:spcPts val="1425"/>
              </a:lnSpc>
            </a:pPr>
            <a:r>
              <a:rPr lang="ar-EG"/>
              <a:t>374502315</a:t>
            </a:r>
            <a:r>
              <a:rPr lang="ar-EG" spc="310"/>
              <a:t> </a:t>
            </a:r>
            <a:r>
              <a:rPr lang="ar-EG"/>
              <a:t>ﻲﺑﯾرﺿﻟا</a:t>
            </a:r>
            <a:r>
              <a:rPr lang="ar-EG" spc="-15"/>
              <a:t> </a:t>
            </a:r>
            <a:r>
              <a:rPr lang="ar-EG"/>
              <a:t>لﯾﺟﺳﺗﻟا</a:t>
            </a:r>
            <a:r>
              <a:rPr lang="ar-EG" spc="-10"/>
              <a:t> </a:t>
            </a:r>
            <a:r>
              <a:rPr lang="ar-EG"/>
              <a:t>مﻗر</a:t>
            </a:r>
            <a:r>
              <a:rPr lang="ar-EG" spc="-25"/>
              <a:t> </a:t>
            </a:r>
            <a:r>
              <a:rPr lang="ar-EG"/>
              <a:t>73955</a:t>
            </a:r>
            <a:r>
              <a:rPr lang="ar-EG" spc="-15"/>
              <a:t> </a:t>
            </a:r>
            <a:r>
              <a:rPr lang="ar-EG"/>
              <a:t>يرﺎﺟﺗ</a:t>
            </a:r>
            <a:r>
              <a:rPr lang="ar-EG" spc="-30"/>
              <a:t> </a:t>
            </a:r>
            <a:r>
              <a:rPr lang="ar-EG" spc="-25"/>
              <a:t>لﺟﺳ</a:t>
            </a:r>
          </a:p>
          <a:p>
            <a:pPr marL="628015" marR="6985" indent="-615950" algn="r">
              <a:lnSpc>
                <a:spcPct val="166700"/>
              </a:lnSpc>
            </a:pPr>
            <a:r>
              <a:rPr lang="ar-EG"/>
              <a:t>كﺗ</a:t>
            </a:r>
            <a:r>
              <a:rPr lang="ar-EG" spc="-20"/>
              <a:t> </a:t>
            </a:r>
            <a:r>
              <a:rPr lang="ar-EG"/>
              <a:t>ﻲﺑ</a:t>
            </a:r>
            <a:r>
              <a:rPr lang="ar-EG" spc="-5"/>
              <a:t> </a:t>
            </a:r>
            <a:r>
              <a:rPr lang="ar-EG"/>
              <a:t>راوﺟﺑ</a:t>
            </a:r>
            <a:r>
              <a:rPr lang="ar-EG" spc="10"/>
              <a:t> </a:t>
            </a:r>
            <a:r>
              <a:rPr lang="ar-EG"/>
              <a:t>مرﮭﻟا عرﺎﺷ</a:t>
            </a:r>
            <a:r>
              <a:rPr lang="ar-EG" spc="5"/>
              <a:t> </a:t>
            </a:r>
            <a:r>
              <a:rPr lang="ar-EG"/>
              <a:t>نﻣ</a:t>
            </a:r>
            <a:r>
              <a:rPr lang="ar-EG" spc="-5"/>
              <a:t> </a:t>
            </a:r>
            <a:r>
              <a:rPr lang="ar-EG"/>
              <a:t>عرﻔﺗﻣ</a:t>
            </a:r>
            <a:r>
              <a:rPr lang="ar-EG" spc="-10"/>
              <a:t> </a:t>
            </a:r>
            <a:r>
              <a:rPr lang="ar-EG"/>
              <a:t>سﯾﺳﻣر</a:t>
            </a:r>
            <a:r>
              <a:rPr lang="ar-EG" spc="5"/>
              <a:t> </a:t>
            </a:r>
            <a:r>
              <a:rPr lang="ar-EG"/>
              <a:t>عرﺎﺷ</a:t>
            </a:r>
            <a:r>
              <a:rPr lang="ar-EG" spc="5"/>
              <a:t> </a:t>
            </a:r>
            <a:r>
              <a:rPr lang="ar-EG"/>
              <a:t>3</a:t>
            </a:r>
            <a:r>
              <a:rPr lang="ar-EG" spc="-5"/>
              <a:t> </a:t>
            </a:r>
            <a:r>
              <a:rPr lang="ar-EG"/>
              <a:t>ةزﯾﺟﻟا </a:t>
            </a:r>
            <a:r>
              <a:rPr lang="ar-EG" spc="-25"/>
              <a:t>عرﻓ </a:t>
            </a:r>
            <a:r>
              <a:rPr lang="ar-EG"/>
              <a:t>ﻲﻣﺎﯾﻣ</a:t>
            </a:r>
            <a:r>
              <a:rPr lang="ar-EG" spc="25"/>
              <a:t> </a:t>
            </a:r>
            <a:r>
              <a:rPr lang="ar-EG">
                <a:latin typeface="Lucida Sans Unicode"/>
                <a:cs typeface="Lucida Sans Unicode"/>
              </a:rPr>
              <a:t>–</a:t>
            </a:r>
            <a:r>
              <a:rPr lang="ar-EG" spc="-40">
                <a:latin typeface="Lucida Sans Unicode"/>
                <a:cs typeface="Lucida Sans Unicode"/>
              </a:rPr>
              <a:t> </a:t>
            </a:r>
            <a:r>
              <a:rPr lang="ar-EG"/>
              <a:t>دﯾﻟوﻟا نﺑ</a:t>
            </a:r>
            <a:r>
              <a:rPr lang="ar-EG" spc="-5"/>
              <a:t> </a:t>
            </a:r>
            <a:r>
              <a:rPr lang="ar-EG"/>
              <a:t>دﻟﺎﺧ</a:t>
            </a:r>
            <a:r>
              <a:rPr lang="ar-EG" spc="-5"/>
              <a:t> </a:t>
            </a:r>
            <a:r>
              <a:rPr lang="ar-EG"/>
              <a:t>عرﺎﺷ</a:t>
            </a:r>
            <a:r>
              <a:rPr lang="ar-EG" spc="-10"/>
              <a:t> </a:t>
            </a:r>
            <a:r>
              <a:rPr lang="ar-EG"/>
              <a:t>325</a:t>
            </a:r>
            <a:r>
              <a:rPr lang="ar-EG" spc="-15"/>
              <a:t> </a:t>
            </a:r>
            <a:r>
              <a:rPr lang="ar-EG"/>
              <a:t>:</a:t>
            </a:r>
            <a:r>
              <a:rPr lang="ar-EG" spc="10"/>
              <a:t> </a:t>
            </a:r>
            <a:r>
              <a:rPr lang="ar-EG"/>
              <a:t>ﺔﯾردﻧﻛﺳﻷا</a:t>
            </a:r>
            <a:r>
              <a:rPr lang="ar-EG" spc="-5"/>
              <a:t> </a:t>
            </a:r>
            <a:r>
              <a:rPr lang="ar-EG" spc="-25"/>
              <a:t>عرﻓ</a:t>
            </a:r>
            <a:endParaRPr lang="ar-EG" spc="-2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21396" y="8298440"/>
            <a:ext cx="265374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accent1"/>
                </a:solidFill>
              </a:defRPr>
            </a:lvl1pPr>
          </a:lstStyle>
          <a:p>
            <a:pPr marL="54610">
              <a:lnSpc>
                <a:spcPts val="1215"/>
              </a:lnSpc>
            </a:pPr>
            <a:r>
              <a:rPr lang="en-GB" sz="1150" spc="-30"/>
              <a:t>01202219637</a:t>
            </a:r>
            <a:endParaRPr lang="en-GB" sz="1150"/>
          </a:p>
          <a:p>
            <a:pPr marL="54610">
              <a:lnSpc>
                <a:spcPts val="1350"/>
              </a:lnSpc>
            </a:pPr>
            <a:r>
              <a:rPr lang="en-GB" sz="1150" spc="-30"/>
              <a:t>01010102591</a:t>
            </a:r>
            <a:endParaRPr lang="en-GB" sz="1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7862" y="8298440"/>
            <a:ext cx="95974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86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2" r:id="rId1"/>
    <p:sldLayoutId id="2147484213" r:id="rId2"/>
    <p:sldLayoutId id="2147484214" r:id="rId3"/>
    <p:sldLayoutId id="2147484215" r:id="rId4"/>
    <p:sldLayoutId id="2147484216" r:id="rId5"/>
    <p:sldLayoutId id="2147484217" r:id="rId6"/>
    <p:sldLayoutId id="2147484218" r:id="rId7"/>
    <p:sldLayoutId id="2147484219" r:id="rId8"/>
    <p:sldLayoutId id="2147484220" r:id="rId9"/>
    <p:sldLayoutId id="2147484221" r:id="rId10"/>
    <p:sldLayoutId id="2147484222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02870" algn="l" defTabSz="51435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4pPr>
      <a:lvl5pPr marL="69009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5pPr>
      <a:lvl6pPr marL="8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6pPr>
      <a:lvl7pPr marL="9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://www.cleanwatereg.com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10" Type="http://schemas.openxmlformats.org/officeDocument/2006/relationships/hyperlink" Target="http://www.cleanwatereg.com/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hyperlink" Target="http://www.cleanwatereg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hyperlink" Target="http://www.cleanwatereg.com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hyperlink" Target="http://www.cleanwatereg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hyperlink" Target="http://www.cleanwatereg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hyperlink" Target="http://www.cleanwatereg.com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leanwatereg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leanwatereg.com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leanwatereg@gmail.com" TargetMode="External"/><Relationship Id="rId5" Type="http://schemas.openxmlformats.org/officeDocument/2006/relationships/image" Target="../media/image11.png"/><Relationship Id="rId10" Type="http://schemas.openxmlformats.org/officeDocument/2006/relationships/hyperlink" Target="http://www.cleanwatereg.com/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078" y="-304999"/>
            <a:ext cx="4764519" cy="46272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100001"/>
            <a:ext cx="733696" cy="150002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101940" y="7774230"/>
            <a:ext cx="5057140" cy="167640"/>
            <a:chOff x="786383" y="7955279"/>
            <a:chExt cx="5057140" cy="16764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383" y="7955279"/>
              <a:ext cx="5056631" cy="1676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38200" y="7969249"/>
              <a:ext cx="4953000" cy="63500"/>
            </a:xfrm>
            <a:custGeom>
              <a:avLst/>
              <a:gdLst/>
              <a:ahLst/>
              <a:cxnLst/>
              <a:rect l="l" t="t" r="r" b="b"/>
              <a:pathLst>
                <a:path w="4953000" h="63500">
                  <a:moveTo>
                    <a:pt x="4953000" y="50800"/>
                  </a:moveTo>
                  <a:lnTo>
                    <a:pt x="0" y="50800"/>
                  </a:lnTo>
                  <a:lnTo>
                    <a:pt x="0" y="63500"/>
                  </a:lnTo>
                  <a:lnTo>
                    <a:pt x="4953000" y="63500"/>
                  </a:lnTo>
                  <a:lnTo>
                    <a:pt x="4953000" y="50800"/>
                  </a:lnTo>
                  <a:close/>
                </a:path>
                <a:path w="4953000" h="63500">
                  <a:moveTo>
                    <a:pt x="4953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4953000" y="381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310" y="-181686"/>
            <a:ext cx="2134743" cy="200746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367" y="1600027"/>
            <a:ext cx="6578600" cy="1882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3375" algn="ctr">
              <a:lnSpc>
                <a:spcPts val="3340"/>
              </a:lnSpc>
              <a:spcBef>
                <a:spcPts val="545"/>
              </a:spcBef>
            </a:pPr>
            <a:r>
              <a:rPr lang="ar-EG" sz="3200" b="1" u="sng" spc="-10" dirty="0">
                <a:solidFill>
                  <a:srgbClr val="C00000"/>
                </a:solidFill>
                <a:latin typeface="Courier New"/>
                <a:cs typeface="Traditional Arabic" pitchFamily="2" charset="-78"/>
              </a:rPr>
              <a:t>عرض فني ومالي لمحطة تحلية 50 متر مكعب يومي </a:t>
            </a:r>
          </a:p>
          <a:p>
            <a:pPr marL="333375" algn="r">
              <a:lnSpc>
                <a:spcPts val="3340"/>
              </a:lnSpc>
              <a:spcBef>
                <a:spcPts val="545"/>
              </a:spcBef>
            </a:pPr>
            <a:r>
              <a:rPr lang="ar-EG" sz="1600" b="1" u="sng" spc="-10" dirty="0">
                <a:solidFill>
                  <a:srgbClr val="00B0F0"/>
                </a:solidFill>
                <a:latin typeface="Courier New"/>
                <a:cs typeface="Traditional Arabic" pitchFamily="2" charset="-78"/>
              </a:rPr>
              <a:t>أملاح الدخول 2000 جزء في المليون  –  8000</a:t>
            </a:r>
            <a:r>
              <a:rPr lang="ar-EG" sz="1600" b="1" u="sng" spc="-10" dirty="0">
                <a:solidFill>
                  <a:srgbClr val="002060"/>
                </a:solidFill>
                <a:latin typeface="Courier New"/>
                <a:cs typeface="Traditional Arabic" pitchFamily="2" charset="-78"/>
              </a:rPr>
              <a:t>                                 التاريخ : 10 \12\2025</a:t>
            </a:r>
          </a:p>
          <a:p>
            <a:pPr marL="333375" algn="r">
              <a:lnSpc>
                <a:spcPts val="3340"/>
              </a:lnSpc>
              <a:spcBef>
                <a:spcPts val="545"/>
              </a:spcBef>
            </a:pPr>
            <a:r>
              <a:rPr lang="ar-EG" b="1" u="sng" spc="-10" dirty="0">
                <a:solidFill>
                  <a:srgbClr val="00B050"/>
                </a:solidFill>
                <a:latin typeface="Courier New"/>
                <a:cs typeface="Traditional Arabic" pitchFamily="2" charset="-78"/>
              </a:rPr>
              <a:t>أملاح المياه المنتجة 50 -  150 </a:t>
            </a:r>
            <a:endParaRPr b="1" u="sng" dirty="0">
              <a:solidFill>
                <a:srgbClr val="00B050"/>
              </a:solidFill>
              <a:latin typeface="Courier New"/>
              <a:cs typeface="Traditional Arabic" pitchFamily="2" charset="-78"/>
            </a:endParaRPr>
          </a:p>
          <a:p>
            <a:pPr>
              <a:lnSpc>
                <a:spcPct val="100000"/>
              </a:lnSpc>
            </a:pPr>
            <a:endParaRPr sz="1900" dirty="0">
              <a:latin typeface="Berlin Sans FB Demi"/>
              <a:cs typeface="Berlin Sans FB Demi"/>
            </a:endParaRPr>
          </a:p>
          <a:p>
            <a:pPr marL="38100">
              <a:lnSpc>
                <a:spcPts val="1420"/>
              </a:lnSpc>
            </a:pPr>
            <a:r>
              <a:rPr sz="1200" b="1" dirty="0"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8"/>
          <p:cNvSpPr txBox="1">
            <a:spLocks noGrp="1"/>
          </p:cNvSpPr>
          <p:nvPr>
            <p:ph type="title"/>
          </p:nvPr>
        </p:nvSpPr>
        <p:spPr>
          <a:xfrm>
            <a:off x="3630510" y="65860"/>
            <a:ext cx="2428227" cy="1101974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b="1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b="1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2000" b="1" spc="-90" dirty="0">
                <a:solidFill>
                  <a:srgbClr val="002060"/>
                </a:solidFill>
                <a:latin typeface="Calibri"/>
                <a:cs typeface="Calibri"/>
              </a:rPr>
              <a:t>لتكنولوجيا معالجة المياه</a:t>
            </a:r>
            <a:endParaRPr sz="20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2" y="3432584"/>
            <a:ext cx="6235370" cy="4049020"/>
          </a:xfrm>
          <a:prstGeom prst="rect">
            <a:avLst/>
          </a:prstGeom>
        </p:spPr>
      </p:pic>
      <p:sp>
        <p:nvSpPr>
          <p:cNvPr id="20" name="object 3"/>
          <p:cNvSpPr txBox="1"/>
          <p:nvPr/>
        </p:nvSpPr>
        <p:spPr>
          <a:xfrm>
            <a:off x="742021" y="922337"/>
            <a:ext cx="2165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dirty="0">
                <a:solidFill>
                  <a:srgbClr val="C00000"/>
                </a:solidFill>
                <a:latin typeface="Lucida Sans Unicode"/>
                <a:cs typeface="Lucida Sans Unicode"/>
              </a:rPr>
              <a:t>Water</a:t>
            </a:r>
            <a:r>
              <a:rPr lang="en-US" sz="1200" b="1" spc="-60" dirty="0">
                <a:solidFill>
                  <a:srgbClr val="C00000"/>
                </a:solidFill>
                <a:latin typeface="Lucida Sans Unicode"/>
                <a:cs typeface="Lucida Sans Unicode"/>
              </a:rPr>
              <a:t> </a:t>
            </a:r>
            <a:r>
              <a:rPr lang="en-US" sz="1200" b="1" dirty="0">
                <a:solidFill>
                  <a:srgbClr val="C00000"/>
                </a:solidFill>
                <a:latin typeface="Lucida Sans Unicode"/>
                <a:cs typeface="Lucida Sans Unicode"/>
              </a:rPr>
              <a:t>Treatment</a:t>
            </a:r>
            <a:r>
              <a:rPr lang="en-US" sz="1200" b="1" spc="-55" dirty="0">
                <a:solidFill>
                  <a:srgbClr val="C00000"/>
                </a:solidFill>
                <a:latin typeface="Lucida Sans Unicode"/>
                <a:cs typeface="Lucida Sans Unicode"/>
              </a:rPr>
              <a:t> </a:t>
            </a:r>
            <a:r>
              <a:rPr lang="en-US" sz="1200" b="1" spc="-10" dirty="0">
                <a:solidFill>
                  <a:srgbClr val="C00000"/>
                </a:solidFill>
                <a:latin typeface="Lucida Sans Unicode"/>
                <a:cs typeface="Lucida Sans Unicode"/>
              </a:rPr>
              <a:t>Technology</a:t>
            </a:r>
            <a:endParaRPr lang="en-US" sz="1200" dirty="0">
              <a:solidFill>
                <a:srgbClr val="C00000"/>
              </a:solidFill>
              <a:latin typeface="Lucida Sans Unicode"/>
              <a:cs typeface="Lucida Sans Unicode"/>
            </a:endParaRPr>
          </a:p>
        </p:txBody>
      </p:sp>
      <p:grpSp>
        <p:nvGrpSpPr>
          <p:cNvPr id="7" name="object 3">
            <a:extLst>
              <a:ext uri="{FF2B5EF4-FFF2-40B4-BE49-F238E27FC236}">
                <a16:creationId xmlns:a16="http://schemas.microsoft.com/office/drawing/2014/main" id="{CD4CC844-A1E3-3B8D-8E5B-F1F30DE15E39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14" name="object 4">
              <a:extLst>
                <a:ext uri="{FF2B5EF4-FFF2-40B4-BE49-F238E27FC236}">
                  <a16:creationId xmlns:a16="http://schemas.microsoft.com/office/drawing/2014/main" id="{55D9BA8B-498B-F6FA-6A55-27BBEA479EC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1" name="object 5">
              <a:extLst>
                <a:ext uri="{FF2B5EF4-FFF2-40B4-BE49-F238E27FC236}">
                  <a16:creationId xmlns:a16="http://schemas.microsoft.com/office/drawing/2014/main" id="{E1B8AEE7-4E95-8B6A-DB8E-28983411A12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22" name="object 6">
            <a:extLst>
              <a:ext uri="{FF2B5EF4-FFF2-40B4-BE49-F238E27FC236}">
                <a16:creationId xmlns:a16="http://schemas.microsoft.com/office/drawing/2014/main" id="{0A17A690-2743-B5D1-8831-CBD410DCE65A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9630" y="7969692"/>
            <a:ext cx="447384" cy="894778"/>
          </a:xfrm>
          <a:prstGeom prst="rect">
            <a:avLst/>
          </a:prstGeom>
        </p:spPr>
      </p:pic>
      <p:sp>
        <p:nvSpPr>
          <p:cNvPr id="26" name="object 15">
            <a:extLst>
              <a:ext uri="{FF2B5EF4-FFF2-40B4-BE49-F238E27FC236}">
                <a16:creationId xmlns:a16="http://schemas.microsoft.com/office/drawing/2014/main" id="{E798AB4F-4F50-6C8E-90ED-CA8A8804FAF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294667" y="7988283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B7C884AE-0432-2064-C6C4-DEC47C7F3C87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EB4285-5B27-DC08-1AAA-082637449B13}"/>
              </a:ext>
            </a:extLst>
          </p:cNvPr>
          <p:cNvSpPr/>
          <p:nvPr/>
        </p:nvSpPr>
        <p:spPr>
          <a:xfrm>
            <a:off x="248039" y="8114813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100" y="2133600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2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2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2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216036" y="1219200"/>
            <a:ext cx="3352799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1- منظومة حقن الكلور </a:t>
            </a:r>
            <a:endParaRPr lang="en-GB" sz="2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818688"/>
              </p:ext>
            </p:extLst>
          </p:nvPr>
        </p:nvGraphicFramePr>
        <p:xfrm>
          <a:off x="188472" y="2469078"/>
          <a:ext cx="4490706" cy="177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Aqua : Hc100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البراند</a:t>
                      </a:r>
                      <a:r>
                        <a:rPr lang="ar-EG" sz="1800" b="1" baseline="0" dirty="0"/>
                        <a:t>  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ar-EG" sz="1800" b="1" dirty="0"/>
                        <a:t>إيطالي     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الصنع</a:t>
                      </a:r>
                      <a:r>
                        <a:rPr lang="ar-EG" sz="1800" b="1" baseline="0" dirty="0"/>
                        <a:t>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800" b="1" dirty="0"/>
                        <a:t>5 متر</a:t>
                      </a:r>
                      <a:r>
                        <a:rPr lang="ar-EG" sz="1800" b="1" baseline="0" dirty="0"/>
                        <a:t> مكعب في الساعة 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سعة التصرف</a:t>
                      </a:r>
                      <a:r>
                        <a:rPr lang="ar-EG" sz="1800" b="1" baseline="0" dirty="0"/>
                        <a:t>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800" b="1" dirty="0"/>
                        <a:t>8 بار 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الضغط</a:t>
                      </a:r>
                      <a:r>
                        <a:rPr lang="ar-EG" sz="1800" b="1" baseline="0" dirty="0"/>
                        <a:t>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52600" y="19812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EG" sz="2400" b="1" dirty="0">
                <a:solidFill>
                  <a:srgbClr val="C00000"/>
                </a:solidFill>
              </a:rPr>
              <a:t>أ – مضخة الحقن </a:t>
            </a:r>
            <a:endParaRPr lang="en-GB" sz="2400" b="1" dirty="0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36" y="2009660"/>
            <a:ext cx="2002457" cy="183515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1743456" y="4247190"/>
            <a:ext cx="20746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ar-EG" sz="2000" b="1" dirty="0">
                <a:solidFill>
                  <a:srgbClr val="C00000"/>
                </a:solidFill>
              </a:rPr>
              <a:t>ب – خزان الكيماويات </a:t>
            </a:r>
            <a:endParaRPr lang="en-GB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706307"/>
              </p:ext>
            </p:extLst>
          </p:nvPr>
        </p:nvGraphicFramePr>
        <p:xfrm>
          <a:off x="307340" y="4680935"/>
          <a:ext cx="4490706" cy="150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100 لتر      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السعة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محلي     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الصنع</a:t>
                      </a:r>
                      <a:r>
                        <a:rPr lang="ar-EG" sz="1600" b="1" baseline="0" dirty="0"/>
                        <a:t>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شركة</a:t>
                      </a:r>
                      <a:r>
                        <a:rPr lang="ar-EG" sz="1600" b="1" baseline="0" dirty="0"/>
                        <a:t> الشوا   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البرند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بولي إيثلين بيور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المادة 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861288" y="6299226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C00000"/>
                </a:solidFill>
              </a:rPr>
              <a:t>ج – الكلور                  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5800" y="68580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dirty="0"/>
              <a:t>كلور سائل (هيبوكلوريت الكالسيوم ) تركيز 12%</a:t>
            </a:r>
            <a:endParaRPr lang="en-GB" dirty="0"/>
          </a:p>
        </p:txBody>
      </p:sp>
      <p:grpSp>
        <p:nvGrpSpPr>
          <p:cNvPr id="25" name="object 3">
            <a:extLst>
              <a:ext uri="{FF2B5EF4-FFF2-40B4-BE49-F238E27FC236}">
                <a16:creationId xmlns:a16="http://schemas.microsoft.com/office/drawing/2014/main" id="{8B9FC7A9-F80D-5D69-8902-4C500FC85866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26" name="object 4">
              <a:extLst>
                <a:ext uri="{FF2B5EF4-FFF2-40B4-BE49-F238E27FC236}">
                  <a16:creationId xmlns:a16="http://schemas.microsoft.com/office/drawing/2014/main" id="{37D1F750-44CF-AFDC-2B29-623F58C7146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7" name="object 5">
              <a:extLst>
                <a:ext uri="{FF2B5EF4-FFF2-40B4-BE49-F238E27FC236}">
                  <a16:creationId xmlns:a16="http://schemas.microsoft.com/office/drawing/2014/main" id="{B66AB72B-F41D-D486-E776-AFFD1295C68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28" name="object 6">
            <a:extLst>
              <a:ext uri="{FF2B5EF4-FFF2-40B4-BE49-F238E27FC236}">
                <a16:creationId xmlns:a16="http://schemas.microsoft.com/office/drawing/2014/main" id="{2CC40E6D-1946-60C1-F7B7-2169ADF7229E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99630" y="7969692"/>
            <a:ext cx="447384" cy="894778"/>
          </a:xfrm>
          <a:prstGeom prst="rect">
            <a:avLst/>
          </a:prstGeom>
        </p:spPr>
      </p:pic>
      <p:grpSp>
        <p:nvGrpSpPr>
          <p:cNvPr id="29" name="object 9">
            <a:extLst>
              <a:ext uri="{FF2B5EF4-FFF2-40B4-BE49-F238E27FC236}">
                <a16:creationId xmlns:a16="http://schemas.microsoft.com/office/drawing/2014/main" id="{3D545469-D35F-739E-10FD-25BDF6A1F206}"/>
              </a:ext>
            </a:extLst>
          </p:cNvPr>
          <p:cNvGrpSpPr/>
          <p:nvPr/>
        </p:nvGrpSpPr>
        <p:grpSpPr>
          <a:xfrm>
            <a:off x="862352" y="7690731"/>
            <a:ext cx="5057140" cy="167640"/>
            <a:chOff x="786383" y="7955279"/>
            <a:chExt cx="5057140" cy="167640"/>
          </a:xfrm>
        </p:grpSpPr>
        <p:pic>
          <p:nvPicPr>
            <p:cNvPr id="30" name="object 10">
              <a:extLst>
                <a:ext uri="{FF2B5EF4-FFF2-40B4-BE49-F238E27FC236}">
                  <a16:creationId xmlns:a16="http://schemas.microsoft.com/office/drawing/2014/main" id="{111EE6FE-70F9-C540-82A2-78721E67CC2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6383" y="7955279"/>
              <a:ext cx="5056631" cy="167639"/>
            </a:xfrm>
            <a:prstGeom prst="rect">
              <a:avLst/>
            </a:prstGeom>
          </p:spPr>
        </p:pic>
        <p:sp>
          <p:nvSpPr>
            <p:cNvPr id="31" name="object 11">
              <a:extLst>
                <a:ext uri="{FF2B5EF4-FFF2-40B4-BE49-F238E27FC236}">
                  <a16:creationId xmlns:a16="http://schemas.microsoft.com/office/drawing/2014/main" id="{07D368F6-0E72-538F-6BD8-474CA75CC5DF}"/>
                </a:ext>
              </a:extLst>
            </p:cNvPr>
            <p:cNvSpPr/>
            <p:nvPr/>
          </p:nvSpPr>
          <p:spPr>
            <a:xfrm>
              <a:off x="838200" y="7969249"/>
              <a:ext cx="4953000" cy="63500"/>
            </a:xfrm>
            <a:custGeom>
              <a:avLst/>
              <a:gdLst/>
              <a:ahLst/>
              <a:cxnLst/>
              <a:rect l="l" t="t" r="r" b="b"/>
              <a:pathLst>
                <a:path w="4953000" h="63500">
                  <a:moveTo>
                    <a:pt x="4953000" y="50800"/>
                  </a:moveTo>
                  <a:lnTo>
                    <a:pt x="0" y="50800"/>
                  </a:lnTo>
                  <a:lnTo>
                    <a:pt x="0" y="63500"/>
                  </a:lnTo>
                  <a:lnTo>
                    <a:pt x="4953000" y="63500"/>
                  </a:lnTo>
                  <a:lnTo>
                    <a:pt x="4953000" y="50800"/>
                  </a:lnTo>
                  <a:close/>
                </a:path>
                <a:path w="4953000" h="63500">
                  <a:moveTo>
                    <a:pt x="4953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4953000" y="381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5">
            <a:extLst>
              <a:ext uri="{FF2B5EF4-FFF2-40B4-BE49-F238E27FC236}">
                <a16:creationId xmlns:a16="http://schemas.microsoft.com/office/drawing/2014/main" id="{B57D251E-C801-DB33-B13F-5DE67484C28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8402B299-ACC7-056C-A4F0-FB31818BA773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3C83DFE-739B-07DC-A1B8-14CABC5B9A72}"/>
              </a:ext>
            </a:extLst>
          </p:cNvPr>
          <p:cNvSpPr/>
          <p:nvPr/>
        </p:nvSpPr>
        <p:spPr>
          <a:xfrm>
            <a:off x="248039" y="8114813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100" y="2114227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2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2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2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169" y="-93679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447394" y="10026"/>
            <a:ext cx="2428875" cy="1071197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b="1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b="1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681365" y="1321662"/>
            <a:ext cx="3082493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2 – الخزان الابتدائي </a:t>
            </a:r>
            <a:endParaRPr lang="en-GB" sz="2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55768"/>
              </p:ext>
            </p:extLst>
          </p:nvPr>
        </p:nvGraphicFramePr>
        <p:xfrm>
          <a:off x="990600" y="2057400"/>
          <a:ext cx="4464024" cy="150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2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الحياه بيور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البراند</a:t>
                      </a:r>
                      <a:r>
                        <a:rPr lang="ar-EG" sz="1400" b="1" baseline="0" dirty="0"/>
                        <a:t>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محلي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10متر</a:t>
                      </a:r>
                      <a:r>
                        <a:rPr lang="ar-EG" sz="1400" b="1" baseline="0" dirty="0"/>
                        <a:t> مكعب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السعة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بولي إيثلين بيور 3 طبقات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المادة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397614"/>
              </p:ext>
            </p:extLst>
          </p:nvPr>
        </p:nvGraphicFramePr>
        <p:xfrm>
          <a:off x="977259" y="4621779"/>
          <a:ext cx="4490706" cy="14602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0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0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375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1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العدد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ar-EG" sz="1400" b="1" dirty="0"/>
                        <a:t>إيطالي    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بدورلو   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البرند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3 حصان  3 فاز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القدرة الكهربائية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1882063" y="3896445"/>
            <a:ext cx="2514600" cy="3533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3– طلمبة التغذية </a:t>
            </a:r>
            <a:endParaRPr lang="en-GB" sz="2000" b="1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690622"/>
              </p:ext>
            </p:extLst>
          </p:nvPr>
        </p:nvGraphicFramePr>
        <p:xfrm>
          <a:off x="1013108" y="6095557"/>
          <a:ext cx="4461423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4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1200" b="1" dirty="0"/>
                        <a:t>6 متر ساعة عند 4 بار    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600" b="1" dirty="0"/>
                        <a:t>سعة</a:t>
                      </a:r>
                      <a:r>
                        <a:rPr lang="ar-EG" sz="1600" b="1" baseline="0" dirty="0"/>
                        <a:t> التصرف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object 3">
            <a:extLst>
              <a:ext uri="{FF2B5EF4-FFF2-40B4-BE49-F238E27FC236}">
                <a16:creationId xmlns:a16="http://schemas.microsoft.com/office/drawing/2014/main" id="{B7404203-60E6-1D43-BADB-602F34AA02CB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25" name="object 4">
              <a:extLst>
                <a:ext uri="{FF2B5EF4-FFF2-40B4-BE49-F238E27FC236}">
                  <a16:creationId xmlns:a16="http://schemas.microsoft.com/office/drawing/2014/main" id="{047C2143-424B-E677-8009-76C900D0397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6" name="object 5">
              <a:extLst>
                <a:ext uri="{FF2B5EF4-FFF2-40B4-BE49-F238E27FC236}">
                  <a16:creationId xmlns:a16="http://schemas.microsoft.com/office/drawing/2014/main" id="{E450ABF2-1D59-8671-C5EF-C3867BB7310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27" name="object 6">
            <a:extLst>
              <a:ext uri="{FF2B5EF4-FFF2-40B4-BE49-F238E27FC236}">
                <a16:creationId xmlns:a16="http://schemas.microsoft.com/office/drawing/2014/main" id="{43080FA9-81D8-8DA6-A092-941A1EAE3E7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99630" y="7969692"/>
            <a:ext cx="447384" cy="894778"/>
          </a:xfrm>
          <a:prstGeom prst="rect">
            <a:avLst/>
          </a:prstGeom>
        </p:spPr>
      </p:pic>
      <p:grpSp>
        <p:nvGrpSpPr>
          <p:cNvPr id="28" name="object 9">
            <a:extLst>
              <a:ext uri="{FF2B5EF4-FFF2-40B4-BE49-F238E27FC236}">
                <a16:creationId xmlns:a16="http://schemas.microsoft.com/office/drawing/2014/main" id="{CC0FDB62-843D-0F71-964E-D7EDADC55EAA}"/>
              </a:ext>
            </a:extLst>
          </p:cNvPr>
          <p:cNvGrpSpPr/>
          <p:nvPr/>
        </p:nvGrpSpPr>
        <p:grpSpPr>
          <a:xfrm>
            <a:off x="862352" y="7690731"/>
            <a:ext cx="5057140" cy="167640"/>
            <a:chOff x="786383" y="7955279"/>
            <a:chExt cx="5057140" cy="167640"/>
          </a:xfrm>
        </p:grpSpPr>
        <p:pic>
          <p:nvPicPr>
            <p:cNvPr id="29" name="object 10">
              <a:extLst>
                <a:ext uri="{FF2B5EF4-FFF2-40B4-BE49-F238E27FC236}">
                  <a16:creationId xmlns:a16="http://schemas.microsoft.com/office/drawing/2014/main" id="{AA78A54E-80D1-838F-E6F2-C465940EBDF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383" y="7955279"/>
              <a:ext cx="5056631" cy="167639"/>
            </a:xfrm>
            <a:prstGeom prst="rect">
              <a:avLst/>
            </a:prstGeom>
          </p:spPr>
        </p:pic>
        <p:sp>
          <p:nvSpPr>
            <p:cNvPr id="30" name="object 11">
              <a:extLst>
                <a:ext uri="{FF2B5EF4-FFF2-40B4-BE49-F238E27FC236}">
                  <a16:creationId xmlns:a16="http://schemas.microsoft.com/office/drawing/2014/main" id="{27313119-FE98-F2BE-B4AD-2288C1993AE0}"/>
                </a:ext>
              </a:extLst>
            </p:cNvPr>
            <p:cNvSpPr/>
            <p:nvPr/>
          </p:nvSpPr>
          <p:spPr>
            <a:xfrm>
              <a:off x="838200" y="7969249"/>
              <a:ext cx="4953000" cy="63500"/>
            </a:xfrm>
            <a:custGeom>
              <a:avLst/>
              <a:gdLst/>
              <a:ahLst/>
              <a:cxnLst/>
              <a:rect l="l" t="t" r="r" b="b"/>
              <a:pathLst>
                <a:path w="4953000" h="63500">
                  <a:moveTo>
                    <a:pt x="4953000" y="50800"/>
                  </a:moveTo>
                  <a:lnTo>
                    <a:pt x="0" y="50800"/>
                  </a:lnTo>
                  <a:lnTo>
                    <a:pt x="0" y="63500"/>
                  </a:lnTo>
                  <a:lnTo>
                    <a:pt x="4953000" y="63500"/>
                  </a:lnTo>
                  <a:lnTo>
                    <a:pt x="4953000" y="50800"/>
                  </a:lnTo>
                  <a:close/>
                </a:path>
                <a:path w="4953000" h="63500">
                  <a:moveTo>
                    <a:pt x="4953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4953000" y="381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15">
            <a:extLst>
              <a:ext uri="{FF2B5EF4-FFF2-40B4-BE49-F238E27FC236}">
                <a16:creationId xmlns:a16="http://schemas.microsoft.com/office/drawing/2014/main" id="{B2DBAAF3-2EA2-B67E-923A-25F9EE469692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id="{A3883EA0-C3F7-48F7-96AE-13EDB3274B2F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C224EB-FCB6-7DAE-9BD3-E619FD4C08B6}"/>
              </a:ext>
            </a:extLst>
          </p:cNvPr>
          <p:cNvSpPr/>
          <p:nvPr/>
        </p:nvSpPr>
        <p:spPr>
          <a:xfrm>
            <a:off x="248039" y="8114813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599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2209800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1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1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1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1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1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216037" y="1219200"/>
            <a:ext cx="2514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4– الفلتر الرملي   </a:t>
            </a:r>
            <a:endParaRPr lang="en-GB" sz="2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219377"/>
              </p:ext>
            </p:extLst>
          </p:nvPr>
        </p:nvGraphicFramePr>
        <p:xfrm>
          <a:off x="907638" y="2017221"/>
          <a:ext cx="5125318" cy="150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85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كانتشر</a:t>
                      </a:r>
                      <a:r>
                        <a:rPr lang="ar-EG" sz="1400" b="1" baseline="0" dirty="0"/>
                        <a:t>                  </a:t>
                      </a:r>
                      <a:endParaRPr lang="ar-EG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البراند</a:t>
                      </a:r>
                      <a:r>
                        <a:rPr lang="ar-EG" sz="1400" b="1" baseline="0" dirty="0"/>
                        <a:t>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الصين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21×62 بوصة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السعة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فايبر</a:t>
                      </a:r>
                      <a:r>
                        <a:rPr lang="ar-EG" sz="1400" b="1" baseline="0" dirty="0"/>
                        <a:t> جلاس مغطى بطبقات من البولي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المادة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313090"/>
              </p:ext>
            </p:extLst>
          </p:nvPr>
        </p:nvGraphicFramePr>
        <p:xfrm>
          <a:off x="838200" y="4407932"/>
          <a:ext cx="4490706" cy="14602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375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1.5</a:t>
                      </a:r>
                      <a:r>
                        <a:rPr lang="ar-EG" sz="1400" b="1" baseline="0" dirty="0"/>
                        <a:t> بوصة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قطر الماسورة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الصين    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رانكسين   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البرند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أتوماتيك ديجيتال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النوع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362200" y="1676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>
                <a:solidFill>
                  <a:srgbClr val="C00000"/>
                </a:solidFill>
              </a:rPr>
              <a:t>أ – الفيزل (الوعاء)</a:t>
            </a:r>
            <a:endParaRPr lang="en-GB" b="1" dirty="0">
              <a:solidFill>
                <a:srgbClr val="C0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56135"/>
              </p:ext>
            </p:extLst>
          </p:nvPr>
        </p:nvGraphicFramePr>
        <p:xfrm>
          <a:off x="1003756" y="3528060"/>
          <a:ext cx="5029200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7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940">
                <a:tc>
                  <a:txBody>
                    <a:bodyPr/>
                    <a:lstStyle/>
                    <a:p>
                      <a:pPr algn="ctr"/>
                      <a:r>
                        <a:rPr lang="ar-EG" sz="1600" b="1" dirty="0"/>
                        <a:t>10 بار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600" b="1" dirty="0"/>
                        <a:t>تحمل الضغط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456673" y="4038600"/>
            <a:ext cx="203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EG" b="1" dirty="0">
                <a:solidFill>
                  <a:srgbClr val="C00000"/>
                </a:solidFill>
              </a:rPr>
              <a:t>ب – رأس التحكم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52600" y="60198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b="1" dirty="0">
                <a:solidFill>
                  <a:srgbClr val="C00000"/>
                </a:solidFill>
              </a:rPr>
              <a:t>ج</a:t>
            </a:r>
            <a:r>
              <a:rPr lang="ar-EG" dirty="0"/>
              <a:t> </a:t>
            </a:r>
            <a:r>
              <a:rPr lang="ar-EG" b="1" dirty="0">
                <a:solidFill>
                  <a:srgbClr val="C00000"/>
                </a:solidFill>
              </a:rPr>
              <a:t>–</a:t>
            </a:r>
            <a:r>
              <a:rPr lang="ar-EG" dirty="0"/>
              <a:t> </a:t>
            </a:r>
            <a:r>
              <a:rPr lang="ar-EG" b="1" dirty="0">
                <a:solidFill>
                  <a:srgbClr val="C00000"/>
                </a:solidFill>
              </a:rPr>
              <a:t>الميديا</a:t>
            </a:r>
          </a:p>
          <a:p>
            <a:r>
              <a:rPr lang="ar-EG" b="1" u="sng" dirty="0">
                <a:solidFill>
                  <a:schemeClr val="tx1"/>
                </a:solidFill>
              </a:rPr>
              <a:t>زلط متعدد المقاسات :250 كيلو </a:t>
            </a:r>
          </a:p>
          <a:p>
            <a:r>
              <a:rPr lang="ar-EG" b="1" u="sng" dirty="0">
                <a:solidFill>
                  <a:schemeClr val="tx1"/>
                </a:solidFill>
              </a:rPr>
              <a:t>رمل متعدد المقاسات : 500 كيلو   </a:t>
            </a:r>
            <a:endParaRPr lang="en-GB" b="1" u="sng" dirty="0">
              <a:solidFill>
                <a:schemeClr val="tx1"/>
              </a:solidFill>
            </a:endParaRPr>
          </a:p>
        </p:txBody>
      </p:sp>
      <p:grpSp>
        <p:nvGrpSpPr>
          <p:cNvPr id="25" name="object 3">
            <a:extLst>
              <a:ext uri="{FF2B5EF4-FFF2-40B4-BE49-F238E27FC236}">
                <a16:creationId xmlns:a16="http://schemas.microsoft.com/office/drawing/2014/main" id="{1BA39799-E3A5-D47B-A55E-8B7C53223A9E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28" name="object 4">
              <a:extLst>
                <a:ext uri="{FF2B5EF4-FFF2-40B4-BE49-F238E27FC236}">
                  <a16:creationId xmlns:a16="http://schemas.microsoft.com/office/drawing/2014/main" id="{E289F768-D71A-2F2D-E1F2-F53939DACBC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id="{62455082-72B2-8BCF-63F2-12995AD0047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30" name="object 6">
            <a:extLst>
              <a:ext uri="{FF2B5EF4-FFF2-40B4-BE49-F238E27FC236}">
                <a16:creationId xmlns:a16="http://schemas.microsoft.com/office/drawing/2014/main" id="{14EB5719-FD9A-844E-D25B-A00ED069755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99630" y="7969692"/>
            <a:ext cx="447384" cy="894778"/>
          </a:xfrm>
          <a:prstGeom prst="rect">
            <a:avLst/>
          </a:prstGeom>
        </p:spPr>
      </p:pic>
      <p:grpSp>
        <p:nvGrpSpPr>
          <p:cNvPr id="31" name="object 9">
            <a:extLst>
              <a:ext uri="{FF2B5EF4-FFF2-40B4-BE49-F238E27FC236}">
                <a16:creationId xmlns:a16="http://schemas.microsoft.com/office/drawing/2014/main" id="{5576BD81-231A-AB19-1A27-D278621CFBC8}"/>
              </a:ext>
            </a:extLst>
          </p:cNvPr>
          <p:cNvGrpSpPr/>
          <p:nvPr/>
        </p:nvGrpSpPr>
        <p:grpSpPr>
          <a:xfrm>
            <a:off x="862352" y="7690731"/>
            <a:ext cx="5057140" cy="167640"/>
            <a:chOff x="786383" y="7955279"/>
            <a:chExt cx="5057140" cy="167640"/>
          </a:xfrm>
        </p:grpSpPr>
        <p:pic>
          <p:nvPicPr>
            <p:cNvPr id="32" name="object 10">
              <a:extLst>
                <a:ext uri="{FF2B5EF4-FFF2-40B4-BE49-F238E27FC236}">
                  <a16:creationId xmlns:a16="http://schemas.microsoft.com/office/drawing/2014/main" id="{CD6BE959-04F2-04B8-C15C-9025CDE0645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383" y="7955279"/>
              <a:ext cx="5056631" cy="167639"/>
            </a:xfrm>
            <a:prstGeom prst="rect">
              <a:avLst/>
            </a:prstGeom>
          </p:spPr>
        </p:pic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DAC579BD-BBA2-93CE-8007-CAB8274D60B7}"/>
                </a:ext>
              </a:extLst>
            </p:cNvPr>
            <p:cNvSpPr/>
            <p:nvPr/>
          </p:nvSpPr>
          <p:spPr>
            <a:xfrm>
              <a:off x="838200" y="7969249"/>
              <a:ext cx="4953000" cy="63500"/>
            </a:xfrm>
            <a:custGeom>
              <a:avLst/>
              <a:gdLst/>
              <a:ahLst/>
              <a:cxnLst/>
              <a:rect l="l" t="t" r="r" b="b"/>
              <a:pathLst>
                <a:path w="4953000" h="63500">
                  <a:moveTo>
                    <a:pt x="4953000" y="50800"/>
                  </a:moveTo>
                  <a:lnTo>
                    <a:pt x="0" y="50800"/>
                  </a:lnTo>
                  <a:lnTo>
                    <a:pt x="0" y="63500"/>
                  </a:lnTo>
                  <a:lnTo>
                    <a:pt x="4953000" y="63500"/>
                  </a:lnTo>
                  <a:lnTo>
                    <a:pt x="4953000" y="50800"/>
                  </a:lnTo>
                  <a:close/>
                </a:path>
                <a:path w="4953000" h="63500">
                  <a:moveTo>
                    <a:pt x="4953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4953000" y="381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15">
            <a:extLst>
              <a:ext uri="{FF2B5EF4-FFF2-40B4-BE49-F238E27FC236}">
                <a16:creationId xmlns:a16="http://schemas.microsoft.com/office/drawing/2014/main" id="{969472CE-0362-13DA-C3B0-142195B00C66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40" name="object 16">
            <a:extLst>
              <a:ext uri="{FF2B5EF4-FFF2-40B4-BE49-F238E27FC236}">
                <a16:creationId xmlns:a16="http://schemas.microsoft.com/office/drawing/2014/main" id="{FB05B69F-B03D-2304-6821-7F2CB4793C70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B95BBF-9EB1-8C54-B317-C75BC5FCCAE7}"/>
              </a:ext>
            </a:extLst>
          </p:cNvPr>
          <p:cNvSpPr/>
          <p:nvPr/>
        </p:nvSpPr>
        <p:spPr>
          <a:xfrm>
            <a:off x="248039" y="8114813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60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2209800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1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1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1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1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1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046069" y="1180239"/>
            <a:ext cx="3282837" cy="3670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5 – الفلتر الكربوني</a:t>
            </a:r>
            <a:r>
              <a:rPr lang="en-US" sz="2000" b="1" dirty="0"/>
              <a:t> </a:t>
            </a:r>
            <a:r>
              <a:rPr lang="ar-EG" sz="2000" b="1" dirty="0"/>
              <a:t>   </a:t>
            </a:r>
            <a:endParaRPr lang="en-GB" sz="2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907638" y="2017221"/>
          <a:ext cx="5125318" cy="150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85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كانتشر</a:t>
                      </a:r>
                      <a:r>
                        <a:rPr lang="ar-EG" sz="1400" b="1" baseline="0" dirty="0"/>
                        <a:t>                  </a:t>
                      </a:r>
                      <a:endParaRPr lang="ar-EG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البراند</a:t>
                      </a:r>
                      <a:r>
                        <a:rPr lang="ar-EG" sz="1400" b="1" baseline="0" dirty="0"/>
                        <a:t>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الصين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21×62 بوصة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السعة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فايبر</a:t>
                      </a:r>
                      <a:r>
                        <a:rPr lang="ar-EG" sz="1400" b="1" baseline="0" dirty="0"/>
                        <a:t> جلاس مغطى بطبقات من البولي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المادة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838200" y="4407932"/>
          <a:ext cx="4490706" cy="14602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375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1.5</a:t>
                      </a:r>
                      <a:r>
                        <a:rPr lang="ar-EG" sz="1400" b="1" baseline="0" dirty="0"/>
                        <a:t> بوصة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قطر الماسورة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الصين    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رانكسين   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البرند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أتوماتيك ديجيتال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النوع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362200" y="1676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b="1" dirty="0">
                <a:solidFill>
                  <a:srgbClr val="C00000"/>
                </a:solidFill>
              </a:rPr>
              <a:t>أ – الفيزل (الوعاء)</a:t>
            </a:r>
            <a:endParaRPr lang="en-GB" b="1" dirty="0">
              <a:solidFill>
                <a:srgbClr val="C0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003756" y="3528060"/>
          <a:ext cx="5029200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7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940">
                <a:tc>
                  <a:txBody>
                    <a:bodyPr/>
                    <a:lstStyle/>
                    <a:p>
                      <a:pPr algn="ctr"/>
                      <a:r>
                        <a:rPr lang="ar-EG" sz="1600" b="1" dirty="0"/>
                        <a:t>10 بار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600" b="1" dirty="0"/>
                        <a:t>تحمل الضغط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456673" y="4038600"/>
            <a:ext cx="203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EG" b="1" dirty="0">
                <a:solidFill>
                  <a:srgbClr val="C00000"/>
                </a:solidFill>
              </a:rPr>
              <a:t>ب – رأس التحكم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3756" y="6019800"/>
            <a:ext cx="5239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b="1" dirty="0">
                <a:solidFill>
                  <a:srgbClr val="C00000"/>
                </a:solidFill>
              </a:rPr>
              <a:t>ج</a:t>
            </a:r>
            <a:r>
              <a:rPr lang="ar-EG" dirty="0"/>
              <a:t> </a:t>
            </a:r>
            <a:r>
              <a:rPr lang="ar-EG" b="1" dirty="0">
                <a:solidFill>
                  <a:srgbClr val="C00000"/>
                </a:solidFill>
              </a:rPr>
              <a:t>–</a:t>
            </a:r>
            <a:r>
              <a:rPr lang="ar-EG" dirty="0"/>
              <a:t> </a:t>
            </a:r>
            <a:r>
              <a:rPr lang="ar-EG" b="1" dirty="0">
                <a:solidFill>
                  <a:srgbClr val="C00000"/>
                </a:solidFill>
              </a:rPr>
              <a:t>الميديا</a:t>
            </a:r>
          </a:p>
          <a:p>
            <a:pPr algn="r"/>
            <a:r>
              <a:rPr lang="ar-EG" b="1" u="sng" dirty="0">
                <a:solidFill>
                  <a:schemeClr val="tx1"/>
                </a:solidFill>
              </a:rPr>
              <a:t>زلط متعدد المقاسات :250 كيلو </a:t>
            </a:r>
          </a:p>
          <a:p>
            <a:pPr algn="r"/>
            <a:r>
              <a:rPr lang="ar-EG" b="1" u="sng" dirty="0">
                <a:solidFill>
                  <a:schemeClr val="tx1"/>
                </a:solidFill>
              </a:rPr>
              <a:t>كربون جاكوب  سويدي : 125كيلو   </a:t>
            </a:r>
            <a:endParaRPr lang="en-GB" b="1" u="sng" dirty="0">
              <a:solidFill>
                <a:schemeClr val="tx1"/>
              </a:solidFill>
            </a:endParaRPr>
          </a:p>
          <a:p>
            <a:endParaRPr lang="en-GB" b="1" u="sng" dirty="0">
              <a:solidFill>
                <a:schemeClr val="tx1"/>
              </a:solidFill>
            </a:endParaRPr>
          </a:p>
        </p:txBody>
      </p:sp>
      <p:grpSp>
        <p:nvGrpSpPr>
          <p:cNvPr id="25" name="object 3">
            <a:extLst>
              <a:ext uri="{FF2B5EF4-FFF2-40B4-BE49-F238E27FC236}">
                <a16:creationId xmlns:a16="http://schemas.microsoft.com/office/drawing/2014/main" id="{1BA39799-E3A5-D47B-A55E-8B7C53223A9E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28" name="object 4">
              <a:extLst>
                <a:ext uri="{FF2B5EF4-FFF2-40B4-BE49-F238E27FC236}">
                  <a16:creationId xmlns:a16="http://schemas.microsoft.com/office/drawing/2014/main" id="{E289F768-D71A-2F2D-E1F2-F53939DACBC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id="{62455082-72B2-8BCF-63F2-12995AD0047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30" name="object 6">
            <a:extLst>
              <a:ext uri="{FF2B5EF4-FFF2-40B4-BE49-F238E27FC236}">
                <a16:creationId xmlns:a16="http://schemas.microsoft.com/office/drawing/2014/main" id="{14EB5719-FD9A-844E-D25B-A00ED069755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99630" y="7969692"/>
            <a:ext cx="447384" cy="894778"/>
          </a:xfrm>
          <a:prstGeom prst="rect">
            <a:avLst/>
          </a:prstGeom>
        </p:spPr>
      </p:pic>
      <p:grpSp>
        <p:nvGrpSpPr>
          <p:cNvPr id="31" name="object 9">
            <a:extLst>
              <a:ext uri="{FF2B5EF4-FFF2-40B4-BE49-F238E27FC236}">
                <a16:creationId xmlns:a16="http://schemas.microsoft.com/office/drawing/2014/main" id="{5576BD81-231A-AB19-1A27-D278621CFBC8}"/>
              </a:ext>
            </a:extLst>
          </p:cNvPr>
          <p:cNvGrpSpPr/>
          <p:nvPr/>
        </p:nvGrpSpPr>
        <p:grpSpPr>
          <a:xfrm>
            <a:off x="862352" y="7690731"/>
            <a:ext cx="5057140" cy="167640"/>
            <a:chOff x="786383" y="7955279"/>
            <a:chExt cx="5057140" cy="167640"/>
          </a:xfrm>
        </p:grpSpPr>
        <p:pic>
          <p:nvPicPr>
            <p:cNvPr id="32" name="object 10">
              <a:extLst>
                <a:ext uri="{FF2B5EF4-FFF2-40B4-BE49-F238E27FC236}">
                  <a16:creationId xmlns:a16="http://schemas.microsoft.com/office/drawing/2014/main" id="{CD6BE959-04F2-04B8-C15C-9025CDE0645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383" y="7955279"/>
              <a:ext cx="5056631" cy="167639"/>
            </a:xfrm>
            <a:prstGeom prst="rect">
              <a:avLst/>
            </a:prstGeom>
          </p:spPr>
        </p:pic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DAC579BD-BBA2-93CE-8007-CAB8274D60B7}"/>
                </a:ext>
              </a:extLst>
            </p:cNvPr>
            <p:cNvSpPr/>
            <p:nvPr/>
          </p:nvSpPr>
          <p:spPr>
            <a:xfrm>
              <a:off x="838200" y="7969249"/>
              <a:ext cx="4953000" cy="63500"/>
            </a:xfrm>
            <a:custGeom>
              <a:avLst/>
              <a:gdLst/>
              <a:ahLst/>
              <a:cxnLst/>
              <a:rect l="l" t="t" r="r" b="b"/>
              <a:pathLst>
                <a:path w="4953000" h="63500">
                  <a:moveTo>
                    <a:pt x="4953000" y="50800"/>
                  </a:moveTo>
                  <a:lnTo>
                    <a:pt x="0" y="50800"/>
                  </a:lnTo>
                  <a:lnTo>
                    <a:pt x="0" y="63500"/>
                  </a:lnTo>
                  <a:lnTo>
                    <a:pt x="4953000" y="63500"/>
                  </a:lnTo>
                  <a:lnTo>
                    <a:pt x="4953000" y="50800"/>
                  </a:lnTo>
                  <a:close/>
                </a:path>
                <a:path w="4953000" h="63500">
                  <a:moveTo>
                    <a:pt x="4953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4953000" y="381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15">
            <a:extLst>
              <a:ext uri="{FF2B5EF4-FFF2-40B4-BE49-F238E27FC236}">
                <a16:creationId xmlns:a16="http://schemas.microsoft.com/office/drawing/2014/main" id="{969472CE-0362-13DA-C3B0-142195B00C66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40" name="object 16">
            <a:extLst>
              <a:ext uri="{FF2B5EF4-FFF2-40B4-BE49-F238E27FC236}">
                <a16:creationId xmlns:a16="http://schemas.microsoft.com/office/drawing/2014/main" id="{FB05B69F-B03D-2304-6821-7F2CB4793C70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B95BBF-9EB1-8C54-B317-C75BC5FCCAE7}"/>
              </a:ext>
            </a:extLst>
          </p:cNvPr>
          <p:cNvSpPr/>
          <p:nvPr/>
        </p:nvSpPr>
        <p:spPr>
          <a:xfrm>
            <a:off x="248039" y="8114813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81042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1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1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1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1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1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046069" y="1180239"/>
            <a:ext cx="3282837" cy="3670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6 – الفلتر الميكروني</a:t>
            </a:r>
            <a:r>
              <a:rPr lang="en-US" sz="2000" b="1" dirty="0"/>
              <a:t> </a:t>
            </a:r>
            <a:r>
              <a:rPr lang="ar-EG" sz="2000" b="1" dirty="0"/>
              <a:t>   </a:t>
            </a:r>
            <a:endParaRPr lang="en-GB" sz="2000" b="1" dirty="0"/>
          </a:p>
        </p:txBody>
      </p:sp>
      <p:grpSp>
        <p:nvGrpSpPr>
          <p:cNvPr id="25" name="object 3">
            <a:extLst>
              <a:ext uri="{FF2B5EF4-FFF2-40B4-BE49-F238E27FC236}">
                <a16:creationId xmlns:a16="http://schemas.microsoft.com/office/drawing/2014/main" id="{1BA39799-E3A5-D47B-A55E-8B7C53223A9E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28" name="object 4">
              <a:extLst>
                <a:ext uri="{FF2B5EF4-FFF2-40B4-BE49-F238E27FC236}">
                  <a16:creationId xmlns:a16="http://schemas.microsoft.com/office/drawing/2014/main" id="{E289F768-D71A-2F2D-E1F2-F53939DACBC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id="{62455082-72B2-8BCF-63F2-12995AD0047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30" name="object 6">
            <a:extLst>
              <a:ext uri="{FF2B5EF4-FFF2-40B4-BE49-F238E27FC236}">
                <a16:creationId xmlns:a16="http://schemas.microsoft.com/office/drawing/2014/main" id="{14EB5719-FD9A-844E-D25B-A00ED069755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99630" y="7969692"/>
            <a:ext cx="447384" cy="894778"/>
          </a:xfrm>
          <a:prstGeom prst="rect">
            <a:avLst/>
          </a:prstGeom>
        </p:spPr>
      </p:pic>
      <p:grpSp>
        <p:nvGrpSpPr>
          <p:cNvPr id="31" name="object 9">
            <a:extLst>
              <a:ext uri="{FF2B5EF4-FFF2-40B4-BE49-F238E27FC236}">
                <a16:creationId xmlns:a16="http://schemas.microsoft.com/office/drawing/2014/main" id="{5576BD81-231A-AB19-1A27-D278621CFBC8}"/>
              </a:ext>
            </a:extLst>
          </p:cNvPr>
          <p:cNvGrpSpPr/>
          <p:nvPr/>
        </p:nvGrpSpPr>
        <p:grpSpPr>
          <a:xfrm>
            <a:off x="862352" y="7690731"/>
            <a:ext cx="5057140" cy="167640"/>
            <a:chOff x="786383" y="7955279"/>
            <a:chExt cx="5057140" cy="167640"/>
          </a:xfrm>
        </p:grpSpPr>
        <p:pic>
          <p:nvPicPr>
            <p:cNvPr id="32" name="object 10">
              <a:extLst>
                <a:ext uri="{FF2B5EF4-FFF2-40B4-BE49-F238E27FC236}">
                  <a16:creationId xmlns:a16="http://schemas.microsoft.com/office/drawing/2014/main" id="{CD6BE959-04F2-04B8-C15C-9025CDE0645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383" y="7955279"/>
              <a:ext cx="5056631" cy="167639"/>
            </a:xfrm>
            <a:prstGeom prst="rect">
              <a:avLst/>
            </a:prstGeom>
          </p:spPr>
        </p:pic>
        <p:sp>
          <p:nvSpPr>
            <p:cNvPr id="33" name="object 11">
              <a:extLst>
                <a:ext uri="{FF2B5EF4-FFF2-40B4-BE49-F238E27FC236}">
                  <a16:creationId xmlns:a16="http://schemas.microsoft.com/office/drawing/2014/main" id="{DAC579BD-BBA2-93CE-8007-CAB8274D60B7}"/>
                </a:ext>
              </a:extLst>
            </p:cNvPr>
            <p:cNvSpPr/>
            <p:nvPr/>
          </p:nvSpPr>
          <p:spPr>
            <a:xfrm>
              <a:off x="838200" y="7969249"/>
              <a:ext cx="4953000" cy="63500"/>
            </a:xfrm>
            <a:custGeom>
              <a:avLst/>
              <a:gdLst/>
              <a:ahLst/>
              <a:cxnLst/>
              <a:rect l="l" t="t" r="r" b="b"/>
              <a:pathLst>
                <a:path w="4953000" h="63500">
                  <a:moveTo>
                    <a:pt x="4953000" y="50800"/>
                  </a:moveTo>
                  <a:lnTo>
                    <a:pt x="0" y="50800"/>
                  </a:lnTo>
                  <a:lnTo>
                    <a:pt x="0" y="63500"/>
                  </a:lnTo>
                  <a:lnTo>
                    <a:pt x="4953000" y="63500"/>
                  </a:lnTo>
                  <a:lnTo>
                    <a:pt x="4953000" y="50800"/>
                  </a:lnTo>
                  <a:close/>
                </a:path>
                <a:path w="4953000" h="63500">
                  <a:moveTo>
                    <a:pt x="4953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4953000" y="381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15">
            <a:extLst>
              <a:ext uri="{FF2B5EF4-FFF2-40B4-BE49-F238E27FC236}">
                <a16:creationId xmlns:a16="http://schemas.microsoft.com/office/drawing/2014/main" id="{969472CE-0362-13DA-C3B0-142195B00C66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40" name="object 16">
            <a:extLst>
              <a:ext uri="{FF2B5EF4-FFF2-40B4-BE49-F238E27FC236}">
                <a16:creationId xmlns:a16="http://schemas.microsoft.com/office/drawing/2014/main" id="{FB05B69F-B03D-2304-6821-7F2CB4793C70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B95BBF-9EB1-8C54-B317-C75BC5FCCAE7}"/>
              </a:ext>
            </a:extLst>
          </p:cNvPr>
          <p:cNvSpPr/>
          <p:nvPr/>
        </p:nvSpPr>
        <p:spPr>
          <a:xfrm>
            <a:off x="248039" y="8114813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CBBD61-FCEB-AED4-03B9-0B1C4AFB24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351892"/>
              </p:ext>
            </p:extLst>
          </p:nvPr>
        </p:nvGraphicFramePr>
        <p:xfrm>
          <a:off x="706250" y="2039329"/>
          <a:ext cx="574736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8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8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UPVC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المادة    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20  بوصة</a:t>
                      </a:r>
                      <a:r>
                        <a:rPr lang="ar-EG" sz="1400" b="1" baseline="0" dirty="0"/>
                        <a:t>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طول</a:t>
                      </a:r>
                      <a:r>
                        <a:rPr lang="ar-EG" sz="1400" b="1" baseline="0" dirty="0"/>
                        <a:t> الهاوسنج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400" b="1" dirty="0"/>
                        <a:t>5 مرحلة من</a:t>
                      </a:r>
                      <a:r>
                        <a:rPr lang="ar-EG" sz="1400" b="1" baseline="0" dirty="0"/>
                        <a:t> البولي 5 ميكرون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عدد المراحل 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بيور</a:t>
                      </a:r>
                      <a:r>
                        <a:rPr lang="ar-EG" sz="1400" b="1" baseline="0" dirty="0"/>
                        <a:t> تك – صيني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البراند</a:t>
                      </a:r>
                      <a:r>
                        <a:rPr lang="ar-EG" sz="1400" b="1" baseline="0" dirty="0"/>
                        <a:t> والمنشأ 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object 22">
            <a:extLst>
              <a:ext uri="{FF2B5EF4-FFF2-40B4-BE49-F238E27FC236}">
                <a16:creationId xmlns:a16="http://schemas.microsoft.com/office/drawing/2014/main" id="{DDFB9FF3-401F-81AF-85AE-E7F5A79F17B9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19665" y="3947033"/>
            <a:ext cx="2127349" cy="335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0AA75F-533D-9F3B-95EC-7445586B354E}"/>
              </a:ext>
            </a:extLst>
          </p:cNvPr>
          <p:cNvSpPr txBox="1"/>
          <p:nvPr/>
        </p:nvSpPr>
        <p:spPr>
          <a:xfrm>
            <a:off x="0" y="5904342"/>
            <a:ext cx="49245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EG" b="1" u="sng" dirty="0">
                <a:solidFill>
                  <a:srgbClr val="002060"/>
                </a:solidFill>
              </a:rPr>
              <a:t>الفلتر الميكروني يقوم بإزالة جميع الشوائب والعوالق والجزئيات الموجودة بالمياه والتي تزيد حجمها عن 5 ميكرون لحماية الأغشية (الممبرين) ومضخات الضغط العالي .</a:t>
            </a:r>
          </a:p>
        </p:txBody>
      </p:sp>
    </p:spTree>
    <p:extLst>
      <p:ext uri="{BB962C8B-B14F-4D97-AF65-F5344CB8AC3E}">
        <p14:creationId xmlns:p14="http://schemas.microsoft.com/office/powerpoint/2010/main" val="1854636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100" y="2133600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2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2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2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295400" y="1219200"/>
            <a:ext cx="4273435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7 -  منظومة حقن مانع الترسيب  </a:t>
            </a:r>
            <a:endParaRPr lang="en-GB" sz="2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88472" y="2469078"/>
          <a:ext cx="4490706" cy="177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Aqua : Hc100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البراند</a:t>
                      </a:r>
                      <a:r>
                        <a:rPr lang="ar-EG" sz="1800" b="1" baseline="0" dirty="0"/>
                        <a:t>  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ar-EG" sz="1800" b="1" dirty="0"/>
                        <a:t>إيطالي     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الصنع</a:t>
                      </a:r>
                      <a:r>
                        <a:rPr lang="ar-EG" sz="1800" b="1" baseline="0" dirty="0"/>
                        <a:t>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800" b="1" dirty="0"/>
                        <a:t>5 متر</a:t>
                      </a:r>
                      <a:r>
                        <a:rPr lang="ar-EG" sz="1800" b="1" baseline="0" dirty="0"/>
                        <a:t> مكعب في الساعة 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سعة التصرف</a:t>
                      </a:r>
                      <a:r>
                        <a:rPr lang="ar-EG" sz="1800" b="1" baseline="0" dirty="0"/>
                        <a:t>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800" b="1" dirty="0"/>
                        <a:t>8 بار 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800" b="1" dirty="0"/>
                        <a:t>الضغط</a:t>
                      </a:r>
                      <a:r>
                        <a:rPr lang="ar-EG" sz="1800" b="1" baseline="0" dirty="0"/>
                        <a:t> 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52600" y="19812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EG" sz="2400" b="1" dirty="0">
                <a:solidFill>
                  <a:srgbClr val="C00000"/>
                </a:solidFill>
              </a:rPr>
              <a:t>أ – مضخة الحقن </a:t>
            </a:r>
            <a:endParaRPr lang="en-GB" sz="2400" b="1" dirty="0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36" y="2009660"/>
            <a:ext cx="2002457" cy="183515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1743456" y="4247190"/>
            <a:ext cx="20746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ar-EG" sz="2000" b="1" dirty="0">
                <a:solidFill>
                  <a:srgbClr val="C00000"/>
                </a:solidFill>
              </a:rPr>
              <a:t>ب – خزان الكيماويات </a:t>
            </a:r>
            <a:endParaRPr lang="en-GB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307340" y="4680935"/>
          <a:ext cx="4490706" cy="150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100 لتر      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السعة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محلي     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الصنع</a:t>
                      </a:r>
                      <a:r>
                        <a:rPr lang="ar-EG" sz="1600" b="1" baseline="0" dirty="0"/>
                        <a:t>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شركة</a:t>
                      </a:r>
                      <a:r>
                        <a:rPr lang="ar-EG" sz="1600" b="1" baseline="0" dirty="0"/>
                        <a:t> الشوا   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البرند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بولي إيثلين بيور       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EG" sz="1600" b="1" dirty="0"/>
                        <a:t>المادة  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35282" y="6262154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2400" b="1" dirty="0">
                <a:solidFill>
                  <a:srgbClr val="C00000"/>
                </a:solidFill>
              </a:rPr>
              <a:t>ج –  مانع الترسيب       </a:t>
            </a:r>
            <a:endParaRPr lang="en-GB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object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108295"/>
              </p:ext>
            </p:extLst>
          </p:nvPr>
        </p:nvGraphicFramePr>
        <p:xfrm>
          <a:off x="529425" y="6771220"/>
          <a:ext cx="5663565" cy="882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471">
                <a:tc>
                  <a:txBody>
                    <a:bodyPr/>
                    <a:lstStyle/>
                    <a:p>
                      <a:pPr marL="9334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ar-EG" sz="1800" b="0" spc="80" dirty="0">
                          <a:latin typeface="Cambria"/>
                          <a:cs typeface="Cambria"/>
                        </a:rPr>
                        <a:t>هيدروكيم 511      </a:t>
                      </a:r>
                      <a:endParaRPr sz="1800" b="0" dirty="0">
                        <a:latin typeface="Cambria"/>
                        <a:cs typeface="Cambri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ar-EG" sz="1800" b="0" spc="-10" dirty="0">
                          <a:latin typeface="Calibri"/>
                          <a:cs typeface="Calibri"/>
                        </a:rPr>
                        <a:t>البرند        </a:t>
                      </a:r>
                      <a:endParaRPr sz="1800" b="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872">
                <a:tc>
                  <a:txBody>
                    <a:bodyPr/>
                    <a:lstStyle/>
                    <a:p>
                      <a:pPr marL="933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ar-EG" sz="1800" b="0" spc="75" dirty="0">
                          <a:latin typeface="Cambria"/>
                          <a:cs typeface="Cambria"/>
                        </a:rPr>
                        <a:t>انجليزي </a:t>
                      </a:r>
                      <a:endParaRPr sz="1800" b="0" dirty="0">
                        <a:latin typeface="Cambria"/>
                        <a:cs typeface="Cambria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ar-EG" sz="1800" b="0" spc="-10" dirty="0">
                          <a:latin typeface="Calibri"/>
                          <a:cs typeface="Calibri"/>
                        </a:rPr>
                        <a:t>منشأ</a:t>
                      </a:r>
                      <a:r>
                        <a:rPr lang="ar-EG" sz="1800" b="0" spc="-10" baseline="0" dirty="0">
                          <a:latin typeface="Calibri"/>
                          <a:cs typeface="Calibri"/>
                        </a:rPr>
                        <a:t> الما</a:t>
                      </a:r>
                      <a:r>
                        <a:rPr lang="ar-EG" sz="1800" b="0" spc="0" baseline="0" dirty="0">
                          <a:latin typeface="Calibri"/>
                          <a:cs typeface="Calibri"/>
                        </a:rPr>
                        <a:t>دة الخام   </a:t>
                      </a:r>
                      <a:endParaRPr lang="ar-EG" sz="1800" b="0" spc="-10" baseline="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marL="93345" algn="ctr">
                        <a:lnSpc>
                          <a:spcPts val="1655"/>
                        </a:lnSpc>
                      </a:pPr>
                      <a:r>
                        <a:rPr lang="ar-EG" sz="1800" b="0" dirty="0">
                          <a:latin typeface="Cambria"/>
                          <a:cs typeface="Cambria"/>
                        </a:rPr>
                        <a:t>جركن</a:t>
                      </a:r>
                      <a:r>
                        <a:rPr lang="ar-EG" sz="1800" b="0" baseline="0" dirty="0">
                          <a:latin typeface="Cambria"/>
                          <a:cs typeface="Cambria"/>
                        </a:rPr>
                        <a:t> 20 كيلو           </a:t>
                      </a:r>
                      <a:endParaRPr sz="1800" b="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ts val="1610"/>
                        </a:lnSpc>
                      </a:pPr>
                      <a:r>
                        <a:rPr lang="ar-EG" sz="1800" b="0" dirty="0">
                          <a:latin typeface="Calibri"/>
                          <a:cs typeface="Calibri"/>
                        </a:rPr>
                        <a:t>العدد     </a:t>
                      </a:r>
                      <a:endParaRPr sz="1800" b="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object 3">
            <a:extLst>
              <a:ext uri="{FF2B5EF4-FFF2-40B4-BE49-F238E27FC236}">
                <a16:creationId xmlns:a16="http://schemas.microsoft.com/office/drawing/2014/main" id="{8B9FC7A9-F80D-5D69-8902-4C500FC85866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37D1F750-44CF-AFDC-2B29-623F58C7146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B66AB72B-F41D-D486-E776-AFFD1295C68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11" name="object 6">
            <a:extLst>
              <a:ext uri="{FF2B5EF4-FFF2-40B4-BE49-F238E27FC236}">
                <a16:creationId xmlns:a16="http://schemas.microsoft.com/office/drawing/2014/main" id="{2CC40E6D-1946-60C1-F7B7-2169ADF7229E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83626" y="7996355"/>
            <a:ext cx="447384" cy="894778"/>
          </a:xfrm>
          <a:prstGeom prst="rect">
            <a:avLst/>
          </a:prstGeom>
        </p:spPr>
      </p:pic>
      <p:sp>
        <p:nvSpPr>
          <p:cNvPr id="12" name="object 11">
            <a:extLst>
              <a:ext uri="{FF2B5EF4-FFF2-40B4-BE49-F238E27FC236}">
                <a16:creationId xmlns:a16="http://schemas.microsoft.com/office/drawing/2014/main" id="{07D368F6-0E72-538F-6BD8-474CA75CC5DF}"/>
              </a:ext>
            </a:extLst>
          </p:cNvPr>
          <p:cNvSpPr/>
          <p:nvPr/>
        </p:nvSpPr>
        <p:spPr>
          <a:xfrm>
            <a:off x="952500" y="7692638"/>
            <a:ext cx="4953000" cy="63500"/>
          </a:xfrm>
          <a:custGeom>
            <a:avLst/>
            <a:gdLst/>
            <a:ahLst/>
            <a:cxnLst/>
            <a:rect l="l" t="t" r="r" b="b"/>
            <a:pathLst>
              <a:path w="4953000" h="63500">
                <a:moveTo>
                  <a:pt x="4953000" y="50800"/>
                </a:moveTo>
                <a:lnTo>
                  <a:pt x="0" y="50800"/>
                </a:lnTo>
                <a:lnTo>
                  <a:pt x="0" y="63500"/>
                </a:lnTo>
                <a:lnTo>
                  <a:pt x="4953000" y="63500"/>
                </a:lnTo>
                <a:lnTo>
                  <a:pt x="4953000" y="50800"/>
                </a:lnTo>
                <a:close/>
              </a:path>
              <a:path w="4953000" h="63500">
                <a:moveTo>
                  <a:pt x="4953000" y="0"/>
                </a:moveTo>
                <a:lnTo>
                  <a:pt x="0" y="0"/>
                </a:lnTo>
                <a:lnTo>
                  <a:pt x="0" y="38100"/>
                </a:lnTo>
                <a:lnTo>
                  <a:pt x="4953000" y="38100"/>
                </a:lnTo>
                <a:lnTo>
                  <a:pt x="4953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B57D251E-C801-DB33-B13F-5DE67484C28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8402B299-ACC7-056C-A4F0-FB31818BA773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83DFE-739B-07DC-A1B8-14CABC5B9A72}"/>
              </a:ext>
            </a:extLst>
          </p:cNvPr>
          <p:cNvSpPr/>
          <p:nvPr/>
        </p:nvSpPr>
        <p:spPr>
          <a:xfrm>
            <a:off x="193908" y="8175110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5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981200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2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2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2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828800" y="1219200"/>
            <a:ext cx="2901837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8- محطة التحلية </a:t>
            </a:r>
            <a:endParaRPr lang="en-GB" sz="2000" b="1" dirty="0"/>
          </a:p>
        </p:txBody>
      </p:sp>
      <p:sp>
        <p:nvSpPr>
          <p:cNvPr id="34" name="Rectangle 33"/>
          <p:cNvSpPr/>
          <p:nvPr/>
        </p:nvSpPr>
        <p:spPr>
          <a:xfrm>
            <a:off x="248862" y="1905000"/>
            <a:ext cx="58797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b="1" dirty="0">
                <a:solidFill>
                  <a:srgbClr val="C00000"/>
                </a:solidFill>
              </a:rPr>
              <a:t>أ –  الشاسيه </a:t>
            </a:r>
          </a:p>
          <a:p>
            <a:pPr algn="r"/>
            <a:r>
              <a:rPr lang="ar-EG" sz="1400" b="1" dirty="0">
                <a:solidFill>
                  <a:srgbClr val="002060"/>
                </a:solidFill>
              </a:rPr>
              <a:t>شاسيه مصنوع من الاستانلس ستيل 304  الغير قابل للصدأ لاحتواء مكونات محطة التحلية </a:t>
            </a:r>
            <a:endParaRPr lang="en-GB" sz="1400" b="1" dirty="0">
              <a:solidFill>
                <a:srgbClr val="002060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81033"/>
              </p:ext>
            </p:extLst>
          </p:nvPr>
        </p:nvGraphicFramePr>
        <p:xfrm>
          <a:off x="861288" y="2957276"/>
          <a:ext cx="5158512" cy="143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6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1 يتسع</a:t>
                      </a:r>
                      <a:r>
                        <a:rPr lang="ar-EG" sz="1400" b="1" baseline="0" dirty="0"/>
                        <a:t> لعدد 2 ممبرين قطر 8 بوصة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العدد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الصين  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بيورتك أو بال أو فلكس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البرند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ar-EG" sz="1400" b="1" dirty="0"/>
                        <a:t>فيبر جلاس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المادة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838200" y="4572000"/>
            <a:ext cx="461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b="1" dirty="0">
                <a:solidFill>
                  <a:srgbClr val="C00000"/>
                </a:solidFill>
              </a:rPr>
              <a:t>ج –  الممبرين (غشاء الضغط الأسموزي )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1262" y="2543145"/>
            <a:ext cx="5879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b="1" dirty="0">
                <a:solidFill>
                  <a:srgbClr val="C00000"/>
                </a:solidFill>
              </a:rPr>
              <a:t>ب –  هاوسنج الممبرين 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794341"/>
              </p:ext>
            </p:extLst>
          </p:nvPr>
        </p:nvGraphicFramePr>
        <p:xfrm>
          <a:off x="1055138" y="5105400"/>
          <a:ext cx="4572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توراي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البرند   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ياباني   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المنشأ  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8 بوصة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مقاس</a:t>
                      </a:r>
                      <a:r>
                        <a:rPr lang="ar-EG" sz="1400" b="1" baseline="0" dirty="0"/>
                        <a:t>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2 ممبرين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العدد  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99.7 %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نسبة التخلص من الأملاح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4" name="object 3">
            <a:extLst>
              <a:ext uri="{FF2B5EF4-FFF2-40B4-BE49-F238E27FC236}">
                <a16:creationId xmlns:a16="http://schemas.microsoft.com/office/drawing/2014/main" id="{C3C13867-3304-4B27-5D7F-F1CA4938BC0D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3995CE2A-A9EB-2690-96DA-9847138FE7F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5" name="object 5">
              <a:extLst>
                <a:ext uri="{FF2B5EF4-FFF2-40B4-BE49-F238E27FC236}">
                  <a16:creationId xmlns:a16="http://schemas.microsoft.com/office/drawing/2014/main" id="{5829444C-B620-E9CB-918E-F82A5E9E4ED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26" name="object 6">
            <a:extLst>
              <a:ext uri="{FF2B5EF4-FFF2-40B4-BE49-F238E27FC236}">
                <a16:creationId xmlns:a16="http://schemas.microsoft.com/office/drawing/2014/main" id="{74DCBBE4-DC55-AA91-DE43-BF2EE8E0856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83626" y="7996355"/>
            <a:ext cx="447384" cy="894778"/>
          </a:xfrm>
          <a:prstGeom prst="rect">
            <a:avLst/>
          </a:prstGeom>
        </p:spPr>
      </p:pic>
      <p:sp>
        <p:nvSpPr>
          <p:cNvPr id="27" name="object 11">
            <a:extLst>
              <a:ext uri="{FF2B5EF4-FFF2-40B4-BE49-F238E27FC236}">
                <a16:creationId xmlns:a16="http://schemas.microsoft.com/office/drawing/2014/main" id="{DFB5A90D-086D-0FF8-4C70-97618A06B2F5}"/>
              </a:ext>
            </a:extLst>
          </p:cNvPr>
          <p:cNvSpPr/>
          <p:nvPr/>
        </p:nvSpPr>
        <p:spPr>
          <a:xfrm>
            <a:off x="952500" y="7692638"/>
            <a:ext cx="4953000" cy="63500"/>
          </a:xfrm>
          <a:custGeom>
            <a:avLst/>
            <a:gdLst/>
            <a:ahLst/>
            <a:cxnLst/>
            <a:rect l="l" t="t" r="r" b="b"/>
            <a:pathLst>
              <a:path w="4953000" h="63500">
                <a:moveTo>
                  <a:pt x="4953000" y="50800"/>
                </a:moveTo>
                <a:lnTo>
                  <a:pt x="0" y="50800"/>
                </a:lnTo>
                <a:lnTo>
                  <a:pt x="0" y="63500"/>
                </a:lnTo>
                <a:lnTo>
                  <a:pt x="4953000" y="63500"/>
                </a:lnTo>
                <a:lnTo>
                  <a:pt x="4953000" y="50800"/>
                </a:lnTo>
                <a:close/>
              </a:path>
              <a:path w="4953000" h="63500">
                <a:moveTo>
                  <a:pt x="4953000" y="0"/>
                </a:moveTo>
                <a:lnTo>
                  <a:pt x="0" y="0"/>
                </a:lnTo>
                <a:lnTo>
                  <a:pt x="0" y="38100"/>
                </a:lnTo>
                <a:lnTo>
                  <a:pt x="4953000" y="38100"/>
                </a:lnTo>
                <a:lnTo>
                  <a:pt x="4953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5">
            <a:extLst>
              <a:ext uri="{FF2B5EF4-FFF2-40B4-BE49-F238E27FC236}">
                <a16:creationId xmlns:a16="http://schemas.microsoft.com/office/drawing/2014/main" id="{0548A4D9-4D96-BEA1-6A68-E78CE71B961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C008AEF1-0B8D-3371-C87A-39E726E39D49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A62234-D443-FBF9-EFA1-02D620AFC43B}"/>
              </a:ext>
            </a:extLst>
          </p:cNvPr>
          <p:cNvSpPr/>
          <p:nvPr/>
        </p:nvSpPr>
        <p:spPr>
          <a:xfrm>
            <a:off x="193908" y="8175110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02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981200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2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2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2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445488"/>
            <a:ext cx="497725" cy="137463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828800" y="1219200"/>
            <a:ext cx="3621526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9- مضخة الضغط العالي</a:t>
            </a:r>
            <a:endParaRPr lang="en-GB" sz="2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340497"/>
              </p:ext>
            </p:extLst>
          </p:nvPr>
        </p:nvGraphicFramePr>
        <p:xfrm>
          <a:off x="783053" y="1828077"/>
          <a:ext cx="5542338" cy="227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8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200" b="1" dirty="0"/>
                        <a:t>1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200" b="1" dirty="0"/>
                        <a:t>العدد</a:t>
                      </a:r>
                      <a:r>
                        <a:rPr lang="ar-EG" sz="1200" b="1" baseline="0" dirty="0"/>
                        <a:t>             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200" b="1" dirty="0"/>
                        <a:t>17 بار عند 4 متر</a:t>
                      </a:r>
                      <a:r>
                        <a:rPr lang="ar-EG" sz="1200" b="1" baseline="0" dirty="0"/>
                        <a:t> في الساعة 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1200" b="1" dirty="0"/>
                        <a:t>سعة التصرف 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EG" sz="1400" b="1" dirty="0"/>
                        <a:t>رأسي</a:t>
                      </a:r>
                      <a:r>
                        <a:rPr lang="ar-EG" sz="1400" b="1" baseline="0" dirty="0"/>
                        <a:t> متعدد المراحل ،مراحل وقاعدة ستانلس 304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200" b="1" dirty="0"/>
                        <a:t>النوع          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795">
                <a:tc>
                  <a:txBody>
                    <a:bodyPr/>
                    <a:lstStyle/>
                    <a:p>
                      <a:r>
                        <a:rPr lang="ar-EG" sz="1200" b="1" dirty="0"/>
                        <a:t>5.5</a:t>
                      </a:r>
                      <a:r>
                        <a:rPr lang="ar-EG" sz="1200" b="1" baseline="0" dirty="0"/>
                        <a:t> حصان 3 فاز                           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200" b="1" dirty="0"/>
                        <a:t>القدرة</a:t>
                      </a:r>
                      <a:r>
                        <a:rPr lang="ar-EG" sz="1200" b="1" baseline="0" dirty="0"/>
                        <a:t> الكهربائية  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200" b="1" dirty="0" err="1"/>
                        <a:t>جولدز</a:t>
                      </a:r>
                      <a:r>
                        <a:rPr lang="ar-EG" sz="1200" b="1" dirty="0"/>
                        <a:t> مويل 4\22                                 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200" b="1" dirty="0"/>
                        <a:t>البراند 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200" b="1" dirty="0"/>
                        <a:t>إيطالي</a:t>
                      </a:r>
                      <a:r>
                        <a:rPr lang="ar-EG" sz="1200" b="1" baseline="0" dirty="0"/>
                        <a:t>                       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200" b="1" dirty="0"/>
                        <a:t>الصنع</a:t>
                      </a:r>
                      <a:r>
                        <a:rPr lang="ar-EG" sz="1200" b="1" baseline="0" dirty="0"/>
                        <a:t> 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6" name="Rounded Rectangle 45"/>
          <p:cNvSpPr/>
          <p:nvPr/>
        </p:nvSpPr>
        <p:spPr>
          <a:xfrm>
            <a:off x="1628734" y="4285457"/>
            <a:ext cx="3813118" cy="2814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10- لوحة التحكم الكهربائية</a:t>
            </a:r>
            <a:endParaRPr lang="en-GB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57494" y="4724400"/>
            <a:ext cx="6543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1600" b="1" dirty="0">
                <a:solidFill>
                  <a:srgbClr val="C00000"/>
                </a:solidFill>
              </a:rPr>
              <a:t>لوحة تحكم محلية الصنع تحتوي على 2 كونتاكتور و2 أوفر لود وجميع الحمايات والقواطع اللازمة لفصل وتشغيل المحطة أتوماتيكيا </a:t>
            </a:r>
            <a:endParaRPr lang="en-GB" sz="1600" b="1" dirty="0">
              <a:solidFill>
                <a:srgbClr val="C00000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97726" y="5309175"/>
            <a:ext cx="620278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11 – وحدة التعقيم بالأشعة فوق البنفسجية </a:t>
            </a:r>
            <a:endParaRPr lang="en-GB" sz="2000" b="1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643099"/>
              </p:ext>
            </p:extLst>
          </p:nvPr>
        </p:nvGraphicFramePr>
        <p:xfrm>
          <a:off x="993718" y="5867400"/>
          <a:ext cx="4572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سميث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البراند</a:t>
                      </a:r>
                      <a:r>
                        <a:rPr lang="ar-EG" sz="1400" b="1" baseline="0" dirty="0"/>
                        <a:t>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أروبي   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المنشأ</a:t>
                      </a:r>
                      <a:r>
                        <a:rPr lang="ar-EG" sz="1400" b="1" baseline="0" dirty="0"/>
                        <a:t>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12 جالون في الدقيقة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سعة التصرف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استانلس ستيل 304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المادة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EG" sz="1400" b="1" dirty="0"/>
                        <a:t>1</a:t>
                      </a:r>
                      <a:r>
                        <a:rPr lang="ar-EG" sz="1400" b="1" baseline="0" dirty="0"/>
                        <a:t> بوصة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قطر المدخل والمخرج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5" name="object 3">
            <a:extLst>
              <a:ext uri="{FF2B5EF4-FFF2-40B4-BE49-F238E27FC236}">
                <a16:creationId xmlns:a16="http://schemas.microsoft.com/office/drawing/2014/main" id="{1B86C71C-B38C-CB4B-8D83-A368654259DB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26" name="object 4">
              <a:extLst>
                <a:ext uri="{FF2B5EF4-FFF2-40B4-BE49-F238E27FC236}">
                  <a16:creationId xmlns:a16="http://schemas.microsoft.com/office/drawing/2014/main" id="{7022E7CD-CC93-C80F-157E-BC89F500EA2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7" name="object 5">
              <a:extLst>
                <a:ext uri="{FF2B5EF4-FFF2-40B4-BE49-F238E27FC236}">
                  <a16:creationId xmlns:a16="http://schemas.microsoft.com/office/drawing/2014/main" id="{ADBFB7A9-6AF9-FFAD-F18D-8584B090563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28" name="object 6">
            <a:extLst>
              <a:ext uri="{FF2B5EF4-FFF2-40B4-BE49-F238E27FC236}">
                <a16:creationId xmlns:a16="http://schemas.microsoft.com/office/drawing/2014/main" id="{31402F54-B53E-3262-AE3B-21A78FCFE92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83626" y="7996355"/>
            <a:ext cx="447384" cy="894778"/>
          </a:xfrm>
          <a:prstGeom prst="rect">
            <a:avLst/>
          </a:prstGeom>
        </p:spPr>
      </p:pic>
      <p:sp>
        <p:nvSpPr>
          <p:cNvPr id="29" name="object 11">
            <a:extLst>
              <a:ext uri="{FF2B5EF4-FFF2-40B4-BE49-F238E27FC236}">
                <a16:creationId xmlns:a16="http://schemas.microsoft.com/office/drawing/2014/main" id="{9D172021-C634-9332-6259-BB4EFA91A293}"/>
              </a:ext>
            </a:extLst>
          </p:cNvPr>
          <p:cNvSpPr/>
          <p:nvPr/>
        </p:nvSpPr>
        <p:spPr>
          <a:xfrm>
            <a:off x="952500" y="7692638"/>
            <a:ext cx="4953000" cy="63500"/>
          </a:xfrm>
          <a:custGeom>
            <a:avLst/>
            <a:gdLst/>
            <a:ahLst/>
            <a:cxnLst/>
            <a:rect l="l" t="t" r="r" b="b"/>
            <a:pathLst>
              <a:path w="4953000" h="63500">
                <a:moveTo>
                  <a:pt x="4953000" y="50800"/>
                </a:moveTo>
                <a:lnTo>
                  <a:pt x="0" y="50800"/>
                </a:lnTo>
                <a:lnTo>
                  <a:pt x="0" y="63500"/>
                </a:lnTo>
                <a:lnTo>
                  <a:pt x="4953000" y="63500"/>
                </a:lnTo>
                <a:lnTo>
                  <a:pt x="4953000" y="50800"/>
                </a:lnTo>
                <a:close/>
              </a:path>
              <a:path w="4953000" h="63500">
                <a:moveTo>
                  <a:pt x="4953000" y="0"/>
                </a:moveTo>
                <a:lnTo>
                  <a:pt x="0" y="0"/>
                </a:lnTo>
                <a:lnTo>
                  <a:pt x="0" y="38100"/>
                </a:lnTo>
                <a:lnTo>
                  <a:pt x="4953000" y="38100"/>
                </a:lnTo>
                <a:lnTo>
                  <a:pt x="4953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E7131BCB-C6C2-8CBF-45AD-B62799BBD827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77FFFECF-2BCB-A483-45C6-F02261041695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7106953-EB63-6B6D-012A-5C9D8B2E34A4}"/>
              </a:ext>
            </a:extLst>
          </p:cNvPr>
          <p:cNvSpPr/>
          <p:nvPr/>
        </p:nvSpPr>
        <p:spPr>
          <a:xfrm>
            <a:off x="193908" y="8175110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5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590" y="2514600"/>
            <a:ext cx="4764526" cy="46272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918567"/>
            <a:ext cx="2165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Water</a:t>
            </a:r>
            <a:r>
              <a:rPr sz="1200" b="1" spc="-60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dirty="0">
                <a:solidFill>
                  <a:srgbClr val="00B050"/>
                </a:solidFill>
                <a:latin typeface="Lucida Sans Unicode"/>
                <a:cs typeface="Lucida Sans Unicode"/>
              </a:rPr>
              <a:t>Treatment</a:t>
            </a:r>
            <a:r>
              <a:rPr sz="1200" b="1" spc="-55" dirty="0">
                <a:solidFill>
                  <a:srgbClr val="00B050"/>
                </a:solidFill>
                <a:latin typeface="Lucida Sans Unicode"/>
                <a:cs typeface="Lucida Sans Unicode"/>
              </a:rPr>
              <a:t> </a:t>
            </a:r>
            <a:r>
              <a:rPr sz="1200" b="1" spc="-10" dirty="0">
                <a:solidFill>
                  <a:srgbClr val="00B050"/>
                </a:solidFill>
                <a:latin typeface="Lucida Sans Unicode"/>
                <a:cs typeface="Lucida Sans Unicode"/>
              </a:rPr>
              <a:t>Technology</a:t>
            </a:r>
            <a:endParaRPr sz="1200" dirty="0">
              <a:solidFill>
                <a:srgbClr val="00B050"/>
              </a:solidFill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678" y="0"/>
            <a:ext cx="733696" cy="1500026"/>
          </a:xfrm>
          <a:prstGeom prst="rect">
            <a:avLst/>
          </a:prstGeom>
        </p:spPr>
      </p:pic>
      <p:sp>
        <p:nvSpPr>
          <p:cNvPr id="38" name="object 8"/>
          <p:cNvSpPr txBox="1">
            <a:spLocks noGrp="1"/>
          </p:cNvSpPr>
          <p:nvPr>
            <p:ph type="title"/>
          </p:nvPr>
        </p:nvSpPr>
        <p:spPr>
          <a:xfrm>
            <a:off x="3742543" y="0"/>
            <a:ext cx="2428875" cy="781050"/>
          </a:xfrm>
          <a:prstGeom prst="rect">
            <a:avLst/>
          </a:prstGeom>
        </p:spPr>
        <p:txBody>
          <a:bodyPr vert="horz" wrap="square" lIns="0" tIns="225177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350"/>
              </a:spcBef>
            </a:pPr>
            <a:r>
              <a:rPr lang="ar-EG" sz="3600" spc="-55" dirty="0">
                <a:solidFill>
                  <a:srgbClr val="007E7E"/>
                </a:solidFill>
                <a:latin typeface="Calibri"/>
                <a:cs typeface="Calibri"/>
              </a:rPr>
              <a:t>كلين ووتر</a:t>
            </a:r>
            <a:endParaRPr sz="3600" dirty="0">
              <a:latin typeface="Calibri"/>
              <a:cs typeface="Calibri"/>
            </a:endParaRPr>
          </a:p>
          <a:p>
            <a:pPr marL="412750" algn="ctr">
              <a:lnSpc>
                <a:spcPct val="100000"/>
              </a:lnSpc>
              <a:spcBef>
                <a:spcPts val="125"/>
              </a:spcBef>
            </a:pPr>
            <a:r>
              <a:rPr lang="ar-EG" sz="1800" spc="-90" dirty="0">
                <a:solidFill>
                  <a:srgbClr val="00AEEE"/>
                </a:solidFill>
                <a:latin typeface="Calibri"/>
                <a:cs typeface="Calibri"/>
              </a:rPr>
              <a:t>لتكنولوجيا معالجة المياه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7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94" y="-228600"/>
            <a:ext cx="2134743" cy="200746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600200" y="1297613"/>
            <a:ext cx="3870641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000" b="1" dirty="0"/>
              <a:t>12 – الخزان النهائي </a:t>
            </a:r>
            <a:endParaRPr lang="en-GB" sz="2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95568"/>
              </p:ext>
            </p:extLst>
          </p:nvPr>
        </p:nvGraphicFramePr>
        <p:xfrm>
          <a:off x="1223200" y="1905000"/>
          <a:ext cx="4490706" cy="150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الحياه بيور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البراند</a:t>
                      </a:r>
                      <a:r>
                        <a:rPr lang="ar-EG" sz="1400" b="1" baseline="0" dirty="0"/>
                        <a:t>  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محلي   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الصنع</a:t>
                      </a:r>
                      <a:r>
                        <a:rPr lang="ar-EG" sz="1400" b="1" baseline="0" dirty="0"/>
                        <a:t>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10متر</a:t>
                      </a:r>
                      <a:r>
                        <a:rPr lang="ar-EG" sz="1400" b="1" baseline="0" dirty="0"/>
                        <a:t> مكعب 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السعة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sz="1400" b="1" dirty="0"/>
                        <a:t>بولي إيثلين بيور 3 طبقات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EG" sz="1400" b="1" dirty="0"/>
                        <a:t>المادة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86000" y="3581400"/>
            <a:ext cx="2540506" cy="609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05434" y="3701534"/>
            <a:ext cx="1301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pc="-10" dirty="0">
                <a:latin typeface="Lucida Sans Unicode"/>
                <a:cs typeface="Lucida Sans Unicode"/>
              </a:rPr>
              <a:t>Quotation</a:t>
            </a:r>
            <a:endParaRPr lang="en-GB" dirty="0">
              <a:latin typeface="Lucida Sans Unicode"/>
              <a:cs typeface="Lucida Sans Unicode"/>
            </a:endParaRPr>
          </a:p>
        </p:txBody>
      </p:sp>
      <p:graphicFrame>
        <p:nvGraphicFramePr>
          <p:cNvPr id="34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226579"/>
              </p:ext>
            </p:extLst>
          </p:nvPr>
        </p:nvGraphicFramePr>
        <p:xfrm>
          <a:off x="447633" y="4235394"/>
          <a:ext cx="5822804" cy="537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3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7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7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6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2239"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i="1" spc="-25" dirty="0">
                          <a:solidFill>
                            <a:srgbClr val="FF0000"/>
                          </a:solidFill>
                          <a:latin typeface="Cambria"/>
                          <a:cs typeface="Cambria"/>
                        </a:rPr>
                        <a:t>No.</a:t>
                      </a:r>
                      <a:endParaRPr sz="12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i="1" spc="-20" dirty="0">
                          <a:solidFill>
                            <a:srgbClr val="FF0000"/>
                          </a:solidFill>
                          <a:latin typeface="Cambria"/>
                          <a:cs typeface="Cambria"/>
                        </a:rPr>
                        <a:t>Item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i="1" spc="-20" dirty="0">
                          <a:solidFill>
                            <a:srgbClr val="FF0000"/>
                          </a:solidFill>
                          <a:latin typeface="Cambria"/>
                          <a:cs typeface="Cambria"/>
                        </a:rPr>
                        <a:t>Qty.</a:t>
                      </a:r>
                      <a:endParaRPr sz="12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b="1" i="1" dirty="0">
                          <a:solidFill>
                            <a:srgbClr val="FF0000"/>
                          </a:solidFill>
                          <a:latin typeface="Cambria"/>
                          <a:cs typeface="Cambria"/>
                        </a:rPr>
                        <a:t>Price</a:t>
                      </a:r>
                      <a:r>
                        <a:rPr sz="1200" b="1" i="1" spc="235" dirty="0">
                          <a:solidFill>
                            <a:srgbClr val="FF0000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i="1" spc="-25" dirty="0">
                          <a:solidFill>
                            <a:srgbClr val="FF0000"/>
                          </a:solidFill>
                          <a:latin typeface="Cambria"/>
                          <a:cs typeface="Cambria"/>
                        </a:rPr>
                        <a:t>\le</a:t>
                      </a:r>
                      <a:endParaRPr sz="1200" b="1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b="1" i="1" spc="-10" dirty="0">
                          <a:solidFill>
                            <a:srgbClr val="FF0000"/>
                          </a:solidFill>
                          <a:latin typeface="Cambria"/>
                          <a:cs typeface="Cambria"/>
                        </a:rPr>
                        <a:t>Comm.</a:t>
                      </a:r>
                      <a:endParaRPr sz="1200" b="1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726">
                <a:tc>
                  <a:txBody>
                    <a:bodyPr/>
                    <a:lstStyle/>
                    <a:p>
                      <a:pPr marL="66040">
                        <a:lnSpc>
                          <a:spcPts val="1370"/>
                        </a:lnSpc>
                      </a:pPr>
                      <a:r>
                        <a:rPr sz="1200" i="1" spc="-25" dirty="0">
                          <a:latin typeface="Cambria"/>
                          <a:cs typeface="Cambria"/>
                        </a:rPr>
                        <a:t>.1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563880">
                        <a:lnSpc>
                          <a:spcPts val="1400"/>
                        </a:lnSpc>
                        <a:spcBef>
                          <a:spcPts val="15"/>
                        </a:spcBef>
                      </a:pPr>
                      <a:r>
                        <a:rPr sz="1200" b="1" i="1" dirty="0">
                          <a:latin typeface="Cambria"/>
                          <a:cs typeface="Cambria"/>
                        </a:rPr>
                        <a:t>Reverse</a:t>
                      </a:r>
                      <a:r>
                        <a:rPr sz="1200" b="1" i="1" spc="42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i="1" dirty="0">
                          <a:latin typeface="Cambria"/>
                          <a:cs typeface="Cambria"/>
                        </a:rPr>
                        <a:t>osmosis</a:t>
                      </a:r>
                      <a:r>
                        <a:rPr sz="1200" b="1" i="1" spc="4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i="1" spc="-25" dirty="0">
                          <a:latin typeface="Cambria"/>
                          <a:cs typeface="Cambria"/>
                        </a:rPr>
                        <a:t>unit </a:t>
                      </a:r>
                      <a:r>
                        <a:rPr sz="1200" b="1" i="1" spc="-10" dirty="0">
                          <a:latin typeface="Cambria"/>
                          <a:cs typeface="Cambria"/>
                        </a:rPr>
                        <a:t>50m3\day</a:t>
                      </a:r>
                      <a:endParaRPr sz="1200" dirty="0">
                        <a:latin typeface="Cambria"/>
                        <a:cs typeface="Cambria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Cambria"/>
                          <a:cs typeface="Cambria"/>
                        </a:rPr>
                        <a:t>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lang="ar-EG" sz="1200" b="1" i="1" spc="-10" dirty="0">
                          <a:latin typeface="Cambria"/>
                          <a:cs typeface="Cambria"/>
                        </a:rPr>
                        <a:t>435000</a:t>
                      </a:r>
                      <a:endParaRPr sz="12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1200" b="1" i="1" dirty="0">
                          <a:latin typeface="Cambria"/>
                          <a:cs typeface="Cambria"/>
                        </a:rPr>
                        <a:t>All</a:t>
                      </a:r>
                      <a:r>
                        <a:rPr sz="1200" b="1" i="1" spc="23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i="1" dirty="0">
                          <a:latin typeface="Cambria"/>
                          <a:cs typeface="Cambria"/>
                        </a:rPr>
                        <a:t>items</a:t>
                      </a:r>
                      <a:r>
                        <a:rPr sz="1200" b="1" i="1" spc="2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i="1" dirty="0">
                          <a:latin typeface="Cambria"/>
                          <a:cs typeface="Cambria"/>
                        </a:rPr>
                        <a:t>of</a:t>
                      </a:r>
                      <a:r>
                        <a:rPr sz="1200" b="1" i="1" spc="2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b="1" i="1" spc="-10" dirty="0">
                          <a:latin typeface="Cambria"/>
                          <a:cs typeface="Cambria"/>
                        </a:rPr>
                        <a:t>offer</a:t>
                      </a:r>
                      <a:endParaRPr sz="12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76944" y="5029200"/>
            <a:ext cx="635615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1400" b="1" u="sng" dirty="0">
                <a:solidFill>
                  <a:srgbClr val="002060"/>
                </a:solidFill>
              </a:rPr>
              <a:t>السعر يشمل النقل والتركيب والأدوات اللازمة للتركيب على أن يتوفر في مكان التركيب مصدر مياه وكهرباء وصرف صحي .</a:t>
            </a:r>
          </a:p>
          <a:p>
            <a:pPr algn="r"/>
            <a:r>
              <a:rPr lang="ar-EG" sz="1400" b="1" u="sng" dirty="0">
                <a:solidFill>
                  <a:srgbClr val="C00000"/>
                </a:solidFill>
              </a:rPr>
              <a:t>السعر لا يشمل ضريبة القيمة المضافة .</a:t>
            </a:r>
          </a:p>
          <a:p>
            <a:pPr algn="r"/>
            <a:r>
              <a:rPr lang="ar-EG" sz="1400" b="1" u="sng" dirty="0">
                <a:solidFill>
                  <a:srgbClr val="0070C0"/>
                </a:solidFill>
              </a:rPr>
              <a:t>العرض ساري لمدة 15 يوم من تاريخه . </a:t>
            </a:r>
          </a:p>
          <a:p>
            <a:pPr algn="r"/>
            <a:r>
              <a:rPr lang="ar-EG" sz="1600" b="1" u="sng" dirty="0">
                <a:solidFill>
                  <a:srgbClr val="FF0000"/>
                </a:solidFill>
              </a:rPr>
              <a:t>طريقة الدفع : </a:t>
            </a:r>
          </a:p>
          <a:p>
            <a:pPr algn="r"/>
            <a:r>
              <a:rPr lang="ar-EG" sz="1400" b="1" u="sng" dirty="0">
                <a:solidFill>
                  <a:srgbClr val="002060"/>
                </a:solidFill>
              </a:rPr>
              <a:t>يتم دفع 50% عند التعاقد و20% عند التوريد و 30% بعد التشغيل </a:t>
            </a:r>
          </a:p>
          <a:p>
            <a:pPr algn="r"/>
            <a:r>
              <a:rPr lang="ar-EG" sz="1400" b="1" u="sng" dirty="0">
                <a:solidFill>
                  <a:srgbClr val="002060"/>
                </a:solidFill>
              </a:rPr>
              <a:t>التنفيذ يكون في خلال 10 أيام من تاريخ التعاقد .</a:t>
            </a:r>
          </a:p>
          <a:p>
            <a:pPr algn="r"/>
            <a:r>
              <a:rPr lang="ar-EG" sz="1400" b="1" u="sng" dirty="0">
                <a:solidFill>
                  <a:srgbClr val="00B050"/>
                </a:solidFill>
              </a:rPr>
              <a:t>تضمن شركة كلين ووتر الوحدة لمدة 12 شهر من تاريخ التركيب ضد عيوب الصناعة وليس سوء الاستخدام ، على أن لا يتدخل طرف آخر غير فنيين الشركة في عملية الصيانة .</a:t>
            </a:r>
            <a:endParaRPr lang="en-GB" sz="1400" b="1" u="sng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1337" y="7202325"/>
            <a:ext cx="5722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EG" sz="1400" b="1" dirty="0">
                <a:solidFill>
                  <a:srgbClr val="C00000"/>
                </a:solidFill>
              </a:rPr>
              <a:t>لأي استفسار يسعدنا اتصالكم أو مراسلتنا على بريد الشركة : </a:t>
            </a:r>
          </a:p>
          <a:p>
            <a:r>
              <a:rPr lang="en-US" b="1" dirty="0">
                <a:hlinkClick r:id="rId6"/>
              </a:rPr>
              <a:t>cleanwatereg@gmail.com</a:t>
            </a:r>
            <a:r>
              <a:rPr lang="en-US" b="1" dirty="0"/>
              <a:t> </a:t>
            </a:r>
            <a:endParaRPr lang="en-GB" b="1" dirty="0"/>
          </a:p>
        </p:txBody>
      </p:sp>
      <p:grpSp>
        <p:nvGrpSpPr>
          <p:cNvPr id="24" name="object 3">
            <a:extLst>
              <a:ext uri="{FF2B5EF4-FFF2-40B4-BE49-F238E27FC236}">
                <a16:creationId xmlns:a16="http://schemas.microsoft.com/office/drawing/2014/main" id="{7385A4F9-DA55-12D7-DDC5-B84568B2914A}"/>
              </a:ext>
            </a:extLst>
          </p:cNvPr>
          <p:cNvGrpSpPr/>
          <p:nvPr/>
        </p:nvGrpSpPr>
        <p:grpSpPr>
          <a:xfrm>
            <a:off x="329306" y="6647355"/>
            <a:ext cx="497840" cy="1698625"/>
            <a:chOff x="0" y="7445488"/>
            <a:chExt cx="497840" cy="1698625"/>
          </a:xfrm>
        </p:grpSpPr>
        <p:pic>
          <p:nvPicPr>
            <p:cNvPr id="27" name="object 4">
              <a:extLst>
                <a:ext uri="{FF2B5EF4-FFF2-40B4-BE49-F238E27FC236}">
                  <a16:creationId xmlns:a16="http://schemas.microsoft.com/office/drawing/2014/main" id="{75CC10B9-E7A4-8655-BDDB-75D543803C2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7445488"/>
              <a:ext cx="497725" cy="1374632"/>
            </a:xfrm>
            <a:prstGeom prst="rect">
              <a:avLst/>
            </a:prstGeom>
          </p:spPr>
        </p:pic>
        <p:pic>
          <p:nvPicPr>
            <p:cNvPr id="28" name="object 5">
              <a:extLst>
                <a:ext uri="{FF2B5EF4-FFF2-40B4-BE49-F238E27FC236}">
                  <a16:creationId xmlns:a16="http://schemas.microsoft.com/office/drawing/2014/main" id="{1D6855D4-7761-6520-FF60-E9F26AEA2EB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8690863"/>
              <a:ext cx="376944" cy="453135"/>
            </a:xfrm>
            <a:prstGeom prst="rect">
              <a:avLst/>
            </a:prstGeom>
          </p:spPr>
        </p:pic>
      </p:grpSp>
      <p:pic>
        <p:nvPicPr>
          <p:cNvPr id="29" name="object 6">
            <a:extLst>
              <a:ext uri="{FF2B5EF4-FFF2-40B4-BE49-F238E27FC236}">
                <a16:creationId xmlns:a16="http://schemas.microsoft.com/office/drawing/2014/main" id="{C035C25A-6B63-DA44-D8DF-9446C911F88D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83626" y="7996355"/>
            <a:ext cx="447384" cy="894778"/>
          </a:xfrm>
          <a:prstGeom prst="rect">
            <a:avLst/>
          </a:prstGeom>
        </p:spPr>
      </p:pic>
      <p:sp>
        <p:nvSpPr>
          <p:cNvPr id="31" name="object 11">
            <a:extLst>
              <a:ext uri="{FF2B5EF4-FFF2-40B4-BE49-F238E27FC236}">
                <a16:creationId xmlns:a16="http://schemas.microsoft.com/office/drawing/2014/main" id="{F525066A-7245-E6D2-5572-09F334A572B3}"/>
              </a:ext>
            </a:extLst>
          </p:cNvPr>
          <p:cNvSpPr/>
          <p:nvPr/>
        </p:nvSpPr>
        <p:spPr>
          <a:xfrm>
            <a:off x="882535" y="7799268"/>
            <a:ext cx="4953000" cy="63500"/>
          </a:xfrm>
          <a:custGeom>
            <a:avLst/>
            <a:gdLst/>
            <a:ahLst/>
            <a:cxnLst/>
            <a:rect l="l" t="t" r="r" b="b"/>
            <a:pathLst>
              <a:path w="4953000" h="63500">
                <a:moveTo>
                  <a:pt x="4953000" y="50800"/>
                </a:moveTo>
                <a:lnTo>
                  <a:pt x="0" y="50800"/>
                </a:lnTo>
                <a:lnTo>
                  <a:pt x="0" y="63500"/>
                </a:lnTo>
                <a:lnTo>
                  <a:pt x="4953000" y="63500"/>
                </a:lnTo>
                <a:lnTo>
                  <a:pt x="4953000" y="50800"/>
                </a:lnTo>
                <a:close/>
              </a:path>
              <a:path w="4953000" h="63500">
                <a:moveTo>
                  <a:pt x="4953000" y="0"/>
                </a:moveTo>
                <a:lnTo>
                  <a:pt x="0" y="0"/>
                </a:lnTo>
                <a:lnTo>
                  <a:pt x="0" y="38100"/>
                </a:lnTo>
                <a:lnTo>
                  <a:pt x="4953000" y="38100"/>
                </a:lnTo>
                <a:lnTo>
                  <a:pt x="4953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EDF4A37F-1EED-8973-7ADD-2936FFF80781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361208" y="7961941"/>
            <a:ext cx="265374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350"/>
              </a:lnSpc>
            </a:pPr>
            <a:r>
              <a:rPr lang="ar-EG" sz="1400" b="1" spc="-30" dirty="0">
                <a:solidFill>
                  <a:srgbClr val="C00000"/>
                </a:solidFill>
              </a:rPr>
              <a:t>01010102591--01558000886</a:t>
            </a:r>
            <a:endParaRPr lang="ar-EG" sz="1400" b="1" dirty="0">
              <a:solidFill>
                <a:srgbClr val="C00000"/>
              </a:solidFill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0720974B-7659-B19E-797A-567915A3C43C}"/>
              </a:ext>
            </a:extLst>
          </p:cNvPr>
          <p:cNvSpPr txBox="1"/>
          <p:nvPr/>
        </p:nvSpPr>
        <p:spPr>
          <a:xfrm>
            <a:off x="769049" y="7988604"/>
            <a:ext cx="2059822" cy="178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400" b="1" spc="-10" dirty="0">
                <a:solidFill>
                  <a:srgbClr val="0070C0"/>
                </a:solidFill>
                <a:latin typeface="Lucida Sans Unicode"/>
                <a:cs typeface="Lucida Sans Unicode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www.cleanwatereg.com</a:t>
            </a:r>
            <a:endParaRPr sz="1400" dirty="0">
              <a:solidFill>
                <a:srgbClr val="0070C0"/>
              </a:solidFill>
              <a:latin typeface="Lucida Sans Unicode"/>
              <a:cs typeface="Lucida Sans Unicode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B078C46-0FA9-7C09-5242-BCE853201C9C}"/>
              </a:ext>
            </a:extLst>
          </p:cNvPr>
          <p:cNvSpPr/>
          <p:nvPr/>
        </p:nvSpPr>
        <p:spPr>
          <a:xfrm>
            <a:off x="193908" y="8175110"/>
            <a:ext cx="59130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400" b="1" dirty="0">
                <a:solidFill>
                  <a:srgbClr val="002060"/>
                </a:solidFill>
              </a:rPr>
              <a:t>ﺳﺟل ﺗﺟﺎري 73955 رﻗم اﻟﺗﺳﺟﯾل اﻟﺿرﯾﺑﻲ  374502315 </a:t>
            </a:r>
          </a:p>
          <a:p>
            <a:pPr algn="r"/>
            <a:r>
              <a:rPr lang="ar-EG" sz="1600" b="1" dirty="0">
                <a:solidFill>
                  <a:srgbClr val="C00000"/>
                </a:solidFill>
              </a:rPr>
              <a:t> </a:t>
            </a:r>
            <a:r>
              <a:rPr lang="ar-EG" sz="1400" b="1" dirty="0">
                <a:solidFill>
                  <a:srgbClr val="C00000"/>
                </a:solidFill>
              </a:rPr>
              <a:t>ﻓرع اﻟﺟﯾزة 3 ﺷﺎرع رﻣﺳﯾس ﻣﺗﻔرع ﻣن ﺷﺎرع اﻟﮭرم ﺑﺟوار ﺑﻲ ﺗك </a:t>
            </a:r>
          </a:p>
          <a:p>
            <a:pPr algn="r"/>
            <a:r>
              <a:rPr lang="ar-EG" sz="1400" b="1" dirty="0">
                <a:solidFill>
                  <a:srgbClr val="00B050"/>
                </a:solidFill>
              </a:rPr>
              <a:t>الأسكندرية : 1  ش45 أعلى النفق بحري السكة </a:t>
            </a:r>
            <a:endParaRPr lang="en-GB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67616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2828</TotalTime>
  <Words>1087</Words>
  <Application>Microsoft Office PowerPoint</Application>
  <PresentationFormat>On-screen Show (4:3)</PresentationFormat>
  <Paragraphs>288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Arial</vt:lpstr>
      <vt:lpstr>Berlin Sans FB Demi</vt:lpstr>
      <vt:lpstr>Calibri</vt:lpstr>
      <vt:lpstr>Cambria</vt:lpstr>
      <vt:lpstr>Corbel</vt:lpstr>
      <vt:lpstr>Courier New</vt:lpstr>
      <vt:lpstr>Lucida Sans Unicode</vt:lpstr>
      <vt:lpstr>Basis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  <vt:lpstr>كلين ووتر لتكنولوجيا معالجة المياه</vt:lpstr>
    </vt:vector>
  </TitlesOfParts>
  <Company>Kimo Store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36</cp:revision>
  <dcterms:created xsi:type="dcterms:W3CDTF">2024-11-18T21:34:04Z</dcterms:created>
  <dcterms:modified xsi:type="dcterms:W3CDTF">2025-12-13T18:48:27Z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2024-07-27T00:00:00Z</vt:filetime>
  </property>
  <property fmtid="{D5CDD505-2E9C-101B-9397-08002B2CF9AE}" pid="3" name="Creator">
    <vt:lpwstr>Acrobat PDFMaker 22 for PowerPoint</vt:lpwstr>
  </property>
  <property fmtid="{D5CDD505-2E9C-101B-9397-08002B2CF9AE}" pid="4" name="LastSaved">
    <vt:filetime>2024-11-18T00:00:00Z</vt:filetime>
  </property>
  <property fmtid="{D5CDD505-2E9C-101B-9397-08002B2CF9AE}" pid="5" name="Producer">
    <vt:lpwstr>Adobe PDF Library 22.3.58</vt:lpwstr>
  </property>
</Properties>
</file>